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3707" r:id="rId3"/>
    <p:sldId id="3765" r:id="rId4"/>
    <p:sldId id="3766" r:id="rId5"/>
    <p:sldId id="3767" r:id="rId6"/>
    <p:sldId id="3768" r:id="rId7"/>
    <p:sldId id="3770" r:id="rId8"/>
    <p:sldId id="3771" r:id="rId9"/>
    <p:sldId id="3774" r:id="rId10"/>
    <p:sldId id="3772" r:id="rId11"/>
    <p:sldId id="3773" r:id="rId12"/>
    <p:sldId id="3769" r:id="rId13"/>
    <p:sldId id="3733" r:id="rId14"/>
    <p:sldId id="3734" r:id="rId15"/>
    <p:sldId id="3735" r:id="rId16"/>
    <p:sldId id="3736" r:id="rId17"/>
    <p:sldId id="3751" r:id="rId18"/>
    <p:sldId id="3752" r:id="rId19"/>
    <p:sldId id="3753" r:id="rId20"/>
    <p:sldId id="3754" r:id="rId21"/>
    <p:sldId id="3737" r:id="rId22"/>
    <p:sldId id="3775" r:id="rId23"/>
    <p:sldId id="3776" r:id="rId24"/>
    <p:sldId id="3777" r:id="rId25"/>
    <p:sldId id="3778"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68" d="100"/>
          <a:sy n="68" d="100"/>
        </p:scale>
        <p:origin x="78" y="21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2023/11/5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2023/11/5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2023/11/5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2023/11/5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smtClean="0">
                <a:solidFill>
                  <a:srgbClr val="FFFF00"/>
                </a:solidFill>
                <a:latin typeface="微软雅黑" panose="020B0503020204020204" pitchFamily="34" charset="-122"/>
                <a:ea typeface="微软雅黑" panose="020B0503020204020204" pitchFamily="34" charset="-122"/>
              </a:rPr>
              <a:t>听从</a:t>
            </a:r>
            <a:r>
              <a:rPr lang="zh-CN" altLang="en-US" sz="4600" b="1" dirty="0">
                <a:solidFill>
                  <a:srgbClr val="FFFF00"/>
                </a:solidFill>
                <a:latin typeface="微软雅黑" panose="020B0503020204020204" pitchFamily="34" charset="-122"/>
                <a:ea typeface="微软雅黑" panose="020B0503020204020204" pitchFamily="34" charset="-122"/>
              </a:rPr>
              <a:t>谁</a:t>
            </a:r>
            <a:r>
              <a:rPr lang="zh-CN" altLang="en-US" sz="4600" b="1" dirty="0" smtClean="0">
                <a:solidFill>
                  <a:srgbClr val="FFFF00"/>
                </a:solidFill>
                <a:latin typeface="微软雅黑" panose="020B0503020204020204" pitchFamily="34" charset="-122"/>
                <a:ea typeface="微软雅黑" panose="020B0503020204020204" pitchFamily="34" charset="-122"/>
              </a:rPr>
              <a:t>？</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Whom Do You Listen To?</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11/5/2023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撒母耳记上 </a:t>
            </a:r>
            <a:r>
              <a:rPr lang="en-US" altLang="zh-CN" sz="3200" b="1" u="sng" dirty="0">
                <a:solidFill>
                  <a:schemeClr val="bg1"/>
                </a:solidFill>
                <a:ea typeface="微软雅黑" panose="020B0503020204020204" pitchFamily="34" charset="-122"/>
              </a:rPr>
              <a:t>1 Samuel 15:24</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扫</a:t>
            </a:r>
            <a:r>
              <a:rPr lang="zh-CN" altLang="en-US" sz="3200" b="1" dirty="0">
                <a:solidFill>
                  <a:srgbClr val="FFFF00"/>
                </a:solidFill>
                <a:ea typeface="微软雅黑" panose="020B0503020204020204" pitchFamily="34" charset="-122"/>
              </a:rPr>
              <a:t>罗对撒母耳说：“我有罪了，我因惧怕百姓，听从他们的话，就违背了耶和华的命令和你的言语</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Saul said to Samuel, “I have sinned, for I have transgressed the commandment of the Lord and your words, because I feared the people and obeyed their voice.</a:t>
            </a:r>
          </a:p>
        </p:txBody>
      </p:sp>
    </p:spTree>
    <p:extLst>
      <p:ext uri="{BB962C8B-B14F-4D97-AF65-F5344CB8AC3E}">
        <p14:creationId xmlns:p14="http://schemas.microsoft.com/office/powerpoint/2010/main" val="2043798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撒母耳记上 </a:t>
            </a:r>
            <a:r>
              <a:rPr lang="en-US" altLang="zh-CN" sz="3200" b="1" u="sng" dirty="0">
                <a:solidFill>
                  <a:schemeClr val="bg1"/>
                </a:solidFill>
                <a:ea typeface="微软雅黑" panose="020B0503020204020204" pitchFamily="34" charset="-122"/>
              </a:rPr>
              <a:t>1 Samuel 15:30】</a:t>
            </a:r>
          </a:p>
          <a:p>
            <a:pPr algn="l">
              <a:lnSpc>
                <a:spcPct val="112000"/>
              </a:lnSpc>
            </a:pPr>
            <a:r>
              <a:rPr lang="zh-CN" altLang="en-US" sz="3200" b="1" dirty="0">
                <a:solidFill>
                  <a:srgbClr val="FFFF00"/>
                </a:solidFill>
                <a:ea typeface="微软雅黑" panose="020B0503020204020204" pitchFamily="34" charset="-122"/>
              </a:rPr>
              <a:t>扫罗说：“我有罪了，虽然如此，求你在我百姓的长老和以色列人面前抬举我，同我回去，我好敬拜耶和华你的　神。”</a:t>
            </a:r>
          </a:p>
          <a:p>
            <a:pPr algn="l">
              <a:lnSpc>
                <a:spcPct val="112000"/>
              </a:lnSpc>
            </a:pPr>
            <a:r>
              <a:rPr lang="en-US" altLang="zh-CN" sz="3200" b="1" dirty="0">
                <a:solidFill>
                  <a:schemeClr val="bg1"/>
                </a:solidFill>
                <a:ea typeface="微软雅黑" panose="020B0503020204020204" pitchFamily="34" charset="-122"/>
              </a:rPr>
              <a:t>Then he said, “I have sinned; yet honor me now, please, before the elders of my people and before Israel, and return with me, that I may worship the Lord your God.”</a:t>
            </a:r>
          </a:p>
        </p:txBody>
      </p:sp>
    </p:spTree>
    <p:extLst>
      <p:ext uri="{BB962C8B-B14F-4D97-AF65-F5344CB8AC3E}">
        <p14:creationId xmlns:p14="http://schemas.microsoft.com/office/powerpoint/2010/main" val="2043798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以赛亚书 </a:t>
            </a:r>
            <a:r>
              <a:rPr lang="en-US" altLang="zh-CN" sz="3200" b="1" u="sng" dirty="0">
                <a:solidFill>
                  <a:schemeClr val="bg1"/>
                </a:solidFill>
                <a:ea typeface="微软雅黑" panose="020B0503020204020204" pitchFamily="34" charset="-122"/>
              </a:rPr>
              <a:t>Isaiah 53:2-3】</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祂在耶和华面前生长如嫩芽，像根出于干地。祂无佳形美容，我们看见祂的时候，也无美貌使我们羡慕祂。</a:t>
            </a:r>
            <a:r>
              <a:rPr lang="en-US" altLang="zh-CN" sz="3000" b="1" dirty="0">
                <a:solidFill>
                  <a:schemeClr val="bg1"/>
                </a:solidFill>
                <a:ea typeface="微软雅黑" panose="020B0503020204020204" pitchFamily="34" charset="-122"/>
              </a:rPr>
              <a:t>For He shall grow up before Him as a tender plant, And as a root out of dry ground. He has no form or comeliness; And when we see Him, There is no beauty that we should desire Him.</a:t>
            </a:r>
          </a:p>
          <a:p>
            <a:pPr algn="l">
              <a:lnSpc>
                <a:spcPct val="100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祂被藐视，被人厌弃，多受痛苦，常经忧患。祂被藐视，好像被人掩面不看的一样，我们也不尊重祂</a:t>
            </a:r>
            <a:r>
              <a:rPr lang="zh-CN" altLang="en-US" sz="3200" b="1" dirty="0" smtClean="0">
                <a:solidFill>
                  <a:srgbClr val="FFFF00"/>
                </a:solidFill>
                <a:ea typeface="微软雅黑" panose="020B0503020204020204" pitchFamily="34" charset="-122"/>
              </a:rPr>
              <a:t>。</a:t>
            </a:r>
            <a:r>
              <a:rPr lang="en-US" altLang="zh-CN" sz="3000" b="1" dirty="0" smtClean="0">
                <a:solidFill>
                  <a:schemeClr val="bg1"/>
                </a:solidFill>
                <a:ea typeface="微软雅黑" panose="020B0503020204020204" pitchFamily="34" charset="-122"/>
              </a:rPr>
              <a:t>He </a:t>
            </a:r>
            <a:r>
              <a:rPr lang="en-US" altLang="zh-CN" sz="3000" b="1" dirty="0">
                <a:solidFill>
                  <a:schemeClr val="bg1"/>
                </a:solidFill>
                <a:ea typeface="微软雅黑" panose="020B0503020204020204" pitchFamily="34" charset="-122"/>
              </a:rPr>
              <a:t>is despised and rejected by men, A Man of sorrows and acquainted with grief. And we hid, as it were, our faces from Him; He was despised, and we did not esteem Him.</a:t>
            </a:r>
          </a:p>
        </p:txBody>
      </p:sp>
    </p:spTree>
    <p:extLst>
      <p:ext uri="{BB962C8B-B14F-4D97-AF65-F5344CB8AC3E}">
        <p14:creationId xmlns:p14="http://schemas.microsoft.com/office/powerpoint/2010/main" val="3439639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6:66-68】</a:t>
            </a:r>
          </a:p>
          <a:p>
            <a:pPr algn="l">
              <a:lnSpc>
                <a:spcPct val="112000"/>
              </a:lnSpc>
            </a:pPr>
            <a:r>
              <a:rPr lang="en-US" altLang="zh-CN" sz="3200" b="1" dirty="0">
                <a:solidFill>
                  <a:srgbClr val="FFFF00"/>
                </a:solidFill>
                <a:ea typeface="微软雅黑" panose="020B0503020204020204" pitchFamily="34" charset="-122"/>
              </a:rPr>
              <a:t>66 </a:t>
            </a:r>
            <a:r>
              <a:rPr lang="zh-CN" altLang="en-US" sz="3200" b="1" dirty="0">
                <a:solidFill>
                  <a:srgbClr val="FFFF00"/>
                </a:solidFill>
                <a:ea typeface="微软雅黑" panose="020B0503020204020204" pitchFamily="34" charset="-122"/>
              </a:rPr>
              <a:t>从此，他门徒中多有退去的，不再和祂同行</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From </a:t>
            </a:r>
            <a:r>
              <a:rPr lang="en-US" altLang="zh-CN" sz="3200" b="1" dirty="0">
                <a:solidFill>
                  <a:schemeClr val="bg1"/>
                </a:solidFill>
                <a:ea typeface="微软雅黑" panose="020B0503020204020204" pitchFamily="34" charset="-122"/>
              </a:rPr>
              <a:t>that time many of His disciples went back and walked with Him no more.</a:t>
            </a:r>
          </a:p>
          <a:p>
            <a:pPr algn="l">
              <a:lnSpc>
                <a:spcPct val="112000"/>
              </a:lnSpc>
            </a:pPr>
            <a:r>
              <a:rPr lang="en-US" altLang="zh-CN" sz="3200" b="1" dirty="0">
                <a:solidFill>
                  <a:srgbClr val="FFFF00"/>
                </a:solidFill>
                <a:ea typeface="微软雅黑" panose="020B0503020204020204" pitchFamily="34" charset="-122"/>
              </a:rPr>
              <a:t>67 </a:t>
            </a:r>
            <a:r>
              <a:rPr lang="zh-CN" altLang="en-US" sz="3200" b="1" dirty="0">
                <a:solidFill>
                  <a:srgbClr val="FFFF00"/>
                </a:solidFill>
                <a:ea typeface="微软雅黑" panose="020B0503020204020204" pitchFamily="34" charset="-122"/>
              </a:rPr>
              <a:t>耶稣就对那十二个门徒说：“你们也要去吗？</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Jesus said to the twelve, “Do you also want to go away?”</a:t>
            </a:r>
          </a:p>
          <a:p>
            <a:pPr algn="l">
              <a:lnSpc>
                <a:spcPct val="112000"/>
              </a:lnSpc>
            </a:pPr>
            <a:r>
              <a:rPr lang="en-US" altLang="zh-CN" sz="3200" b="1" dirty="0">
                <a:solidFill>
                  <a:srgbClr val="FFFF00"/>
                </a:solidFill>
                <a:ea typeface="微软雅黑" panose="020B0503020204020204" pitchFamily="34" charset="-122"/>
              </a:rPr>
              <a:t>68 </a:t>
            </a:r>
            <a:r>
              <a:rPr lang="zh-CN" altLang="en-US" sz="3200" b="1" dirty="0">
                <a:solidFill>
                  <a:srgbClr val="FFFF00"/>
                </a:solidFill>
                <a:ea typeface="微软雅黑" panose="020B0503020204020204" pitchFamily="34" charset="-122"/>
              </a:rPr>
              <a:t>西门彼得回答说：“主啊，你有永生之道，我们还归从谁呢？</a:t>
            </a:r>
          </a:p>
          <a:p>
            <a:pPr algn="l">
              <a:lnSpc>
                <a:spcPct val="112000"/>
              </a:lnSpc>
            </a:pPr>
            <a:r>
              <a:rPr lang="en-US" altLang="zh-CN" sz="3200" b="1" dirty="0">
                <a:solidFill>
                  <a:schemeClr val="bg1"/>
                </a:solidFill>
                <a:ea typeface="微软雅黑" panose="020B0503020204020204" pitchFamily="34" charset="-122"/>
              </a:rPr>
              <a:t>But Simon Peter answered Him, “Lord, to whom shall we go? You have the words of eternal life.</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00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彼得后书 </a:t>
            </a:r>
            <a:r>
              <a:rPr lang="en-US" altLang="zh-CN" sz="3200" b="1" u="sng" dirty="0">
                <a:solidFill>
                  <a:schemeClr val="bg1"/>
                </a:solidFill>
                <a:ea typeface="微软雅黑" panose="020B0503020204020204" pitchFamily="34" charset="-122"/>
              </a:rPr>
              <a:t>2 Peter 2:15】</a:t>
            </a:r>
          </a:p>
          <a:p>
            <a:pPr algn="l">
              <a:lnSpc>
                <a:spcPct val="100000"/>
              </a:lnSpc>
            </a:pPr>
            <a:r>
              <a:rPr lang="zh-CN" altLang="en-US" sz="3200" b="1" dirty="0">
                <a:solidFill>
                  <a:srgbClr val="FFFF00"/>
                </a:solidFill>
                <a:ea typeface="微软雅黑" panose="020B0503020204020204" pitchFamily="34" charset="-122"/>
              </a:rPr>
              <a:t>他们离弃正路，就走差了，随从比珥之子巴兰的路。巴兰就是那贪爱不义之工价的先知，</a:t>
            </a:r>
          </a:p>
          <a:p>
            <a:pPr algn="l">
              <a:lnSpc>
                <a:spcPct val="100000"/>
              </a:lnSpc>
            </a:pPr>
            <a:r>
              <a:rPr lang="en-US" altLang="zh-CN" sz="3200" b="1" dirty="0">
                <a:solidFill>
                  <a:schemeClr val="bg1"/>
                </a:solidFill>
                <a:ea typeface="微软雅黑" panose="020B0503020204020204" pitchFamily="34" charset="-122"/>
              </a:rPr>
              <a:t>They have forsaken the right way and gone astray, following the way of Balaam the son of </a:t>
            </a:r>
            <a:r>
              <a:rPr lang="en-US" altLang="zh-CN" sz="3200" b="1" dirty="0" err="1">
                <a:solidFill>
                  <a:schemeClr val="bg1"/>
                </a:solidFill>
                <a:ea typeface="微软雅黑" panose="020B0503020204020204" pitchFamily="34" charset="-122"/>
              </a:rPr>
              <a:t>Beor</a:t>
            </a:r>
            <a:r>
              <a:rPr lang="en-US" altLang="zh-CN" sz="3200" b="1" dirty="0">
                <a:solidFill>
                  <a:schemeClr val="bg1"/>
                </a:solidFill>
                <a:ea typeface="微软雅黑" panose="020B0503020204020204" pitchFamily="34" charset="-122"/>
              </a:rPr>
              <a:t>, who loved the wages of unrighteousness;</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19:21-22】</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耶稣说：“你若愿意作完全人，可去变卖你所有的，分给穷人，就必有财宝在天上，你还要来跟从我。”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Jesus </a:t>
            </a:r>
            <a:r>
              <a:rPr lang="en-US" altLang="zh-CN" sz="3200" b="1" dirty="0">
                <a:solidFill>
                  <a:schemeClr val="bg1"/>
                </a:solidFill>
                <a:ea typeface="微软雅黑" panose="020B0503020204020204" pitchFamily="34" charset="-122"/>
              </a:rPr>
              <a:t>said to him, “If you want to be perfect, go, sell what you have and give to the poor, and you will have treasure in heaven; and come, follow Me.”</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那少年人听见这话，就忧忧愁愁地走了，因为他的产业很多。</a:t>
            </a:r>
          </a:p>
          <a:p>
            <a:pPr algn="l">
              <a:lnSpc>
                <a:spcPct val="112000"/>
              </a:lnSpc>
            </a:pPr>
            <a:r>
              <a:rPr lang="en-US" altLang="zh-CN" sz="3200" b="1" dirty="0">
                <a:solidFill>
                  <a:schemeClr val="bg1"/>
                </a:solidFill>
                <a:ea typeface="微软雅黑" panose="020B0503020204020204" pitchFamily="34" charset="-122"/>
              </a:rPr>
              <a:t>But when the young man heard that saying, he went away sorrowful, for he had great possessions.</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提摩太前书 </a:t>
            </a:r>
            <a:r>
              <a:rPr lang="en-US" altLang="zh-CN" sz="3200" b="1" u="sng" dirty="0">
                <a:solidFill>
                  <a:schemeClr val="bg1"/>
                </a:solidFill>
                <a:ea typeface="微软雅黑" panose="020B0503020204020204" pitchFamily="34" charset="-122"/>
              </a:rPr>
              <a:t>1 Timothy 6:10】</a:t>
            </a:r>
          </a:p>
          <a:p>
            <a:pPr algn="l">
              <a:lnSpc>
                <a:spcPct val="112000"/>
              </a:lnSpc>
            </a:pPr>
            <a:r>
              <a:rPr lang="zh-CN" altLang="en-US" sz="3200" b="1" dirty="0">
                <a:solidFill>
                  <a:srgbClr val="FFFF00"/>
                </a:solidFill>
                <a:ea typeface="微软雅黑" panose="020B0503020204020204" pitchFamily="34" charset="-122"/>
              </a:rPr>
              <a:t>贪财是万恶之根。有人贪恋钱财，就被引诱离了真道，用许多愁苦把自己刺透了。</a:t>
            </a:r>
          </a:p>
          <a:p>
            <a:pPr algn="l">
              <a:lnSpc>
                <a:spcPct val="112000"/>
              </a:lnSpc>
            </a:pPr>
            <a:r>
              <a:rPr lang="en-US" altLang="zh-CN" sz="3200" b="1" dirty="0">
                <a:solidFill>
                  <a:schemeClr val="bg1"/>
                </a:solidFill>
                <a:ea typeface="微软雅黑" panose="020B0503020204020204" pitchFamily="34" charset="-122"/>
              </a:rPr>
              <a:t>For the love of money is a root of all kinds of evil, for which some have strayed from the faith in their greediness, and pierced themselves through with many sorrows.</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雅各书 </a:t>
            </a:r>
            <a:r>
              <a:rPr lang="en-US" altLang="zh-CN" sz="3200" b="1" u="sng" dirty="0">
                <a:solidFill>
                  <a:schemeClr val="bg1"/>
                </a:solidFill>
                <a:ea typeface="微软雅黑" panose="020B0503020204020204" pitchFamily="34" charset="-122"/>
              </a:rPr>
              <a:t>James 1:14-15】</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但各人被试探，乃是被自己的私欲牵引、诱惑的</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each one is tempted when he is drawn away by his own desires and enticed.</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私欲既怀了胎，就生出罪来；罪既长成，就生出死来。</a:t>
            </a:r>
          </a:p>
          <a:p>
            <a:pPr algn="l">
              <a:lnSpc>
                <a:spcPct val="112000"/>
              </a:lnSpc>
            </a:pPr>
            <a:r>
              <a:rPr lang="en-US" altLang="zh-CN" sz="3200" b="1" dirty="0">
                <a:solidFill>
                  <a:schemeClr val="bg1"/>
                </a:solidFill>
                <a:ea typeface="微软雅黑" panose="020B0503020204020204" pitchFamily="34" charset="-122"/>
              </a:rPr>
              <a:t>Then, when desire has conceived, it gives birth to sin; and sin, when it is full-grown, brings forth death.</a:t>
            </a:r>
          </a:p>
        </p:txBody>
      </p:sp>
    </p:spTree>
    <p:extLst>
      <p:ext uri="{BB962C8B-B14F-4D97-AF65-F5344CB8AC3E}">
        <p14:creationId xmlns:p14="http://schemas.microsoft.com/office/powerpoint/2010/main" val="2986618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民数记 </a:t>
            </a:r>
            <a:r>
              <a:rPr lang="en-US" altLang="zh-CN" sz="3200" b="1" u="sng" dirty="0">
                <a:solidFill>
                  <a:schemeClr val="bg1"/>
                </a:solidFill>
                <a:ea typeface="微软雅黑" panose="020B0503020204020204" pitchFamily="34" charset="-122"/>
              </a:rPr>
              <a:t>Numbers 12:3</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摩</a:t>
            </a:r>
            <a:r>
              <a:rPr lang="zh-CN" altLang="en-US" sz="3200" b="1" dirty="0">
                <a:solidFill>
                  <a:srgbClr val="FFFF00"/>
                </a:solidFill>
                <a:ea typeface="微软雅黑" panose="020B0503020204020204" pitchFamily="34" charset="-122"/>
              </a:rPr>
              <a:t>西为人极其谦和，胜过世上的众人。</a:t>
            </a:r>
          </a:p>
          <a:p>
            <a:pPr algn="l">
              <a:lnSpc>
                <a:spcPct val="112000"/>
              </a:lnSpc>
            </a:pPr>
            <a:r>
              <a:rPr lang="en-US" altLang="zh-CN" sz="3200" b="1" dirty="0">
                <a:solidFill>
                  <a:schemeClr val="bg1"/>
                </a:solidFill>
                <a:ea typeface="微软雅黑" panose="020B0503020204020204" pitchFamily="34" charset="-122"/>
              </a:rPr>
              <a:t>(Now the man Moses was very humble, more than all men who were on the face of the earth.)</a:t>
            </a:r>
          </a:p>
        </p:txBody>
      </p:sp>
    </p:spTree>
    <p:extLst>
      <p:ext uri="{BB962C8B-B14F-4D97-AF65-F5344CB8AC3E}">
        <p14:creationId xmlns:p14="http://schemas.microsoft.com/office/powerpoint/2010/main" val="2986618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希伯来书 </a:t>
            </a:r>
            <a:r>
              <a:rPr lang="en-US" altLang="zh-CN" sz="3000" b="1" u="sng" dirty="0">
                <a:solidFill>
                  <a:schemeClr val="bg1"/>
                </a:solidFill>
                <a:ea typeface="微软雅黑" panose="020B0503020204020204" pitchFamily="34" charset="-122"/>
              </a:rPr>
              <a:t>Hebrews 11:8</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17】</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亚伯拉罕因着信，蒙召的时候，就遵命出去，往将来要得为业的地方去，出去的时候，还不知往哪里去</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By </a:t>
            </a:r>
            <a:r>
              <a:rPr lang="en-US" altLang="zh-CN" sz="3000" b="1" dirty="0">
                <a:solidFill>
                  <a:schemeClr val="bg1"/>
                </a:solidFill>
                <a:ea typeface="微软雅黑" panose="020B0503020204020204" pitchFamily="34" charset="-122"/>
              </a:rPr>
              <a:t>faith Abraham obeyed when he was called to go out to the place which he would receive as an inheritance. And he went out, not knowing where he was going.</a:t>
            </a:r>
          </a:p>
          <a:p>
            <a:pPr algn="l">
              <a:lnSpc>
                <a:spcPct val="112000"/>
              </a:lnSpc>
            </a:pPr>
            <a:r>
              <a:rPr lang="en-US" altLang="zh-CN" sz="3000" b="1" dirty="0">
                <a:solidFill>
                  <a:srgbClr val="FFFF00"/>
                </a:solidFill>
                <a:ea typeface="微软雅黑" panose="020B0503020204020204" pitchFamily="34" charset="-122"/>
              </a:rPr>
              <a:t>17 </a:t>
            </a:r>
            <a:r>
              <a:rPr lang="zh-CN" altLang="en-US" sz="3000" b="1" dirty="0">
                <a:solidFill>
                  <a:srgbClr val="FFFF00"/>
                </a:solidFill>
                <a:ea typeface="微软雅黑" panose="020B0503020204020204" pitchFamily="34" charset="-122"/>
              </a:rPr>
              <a:t>亚伯拉罕因着信，被试验的时候，就把以撒献上，这便是那欢喜领受应许的，将自己独生的儿子献上</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By </a:t>
            </a:r>
            <a:r>
              <a:rPr lang="en-US" altLang="zh-CN" sz="3000" b="1" dirty="0">
                <a:solidFill>
                  <a:schemeClr val="bg1"/>
                </a:solidFill>
                <a:ea typeface="微软雅黑" panose="020B0503020204020204" pitchFamily="34" charset="-122"/>
              </a:rPr>
              <a:t>faith Abraham, when he was tested, offered up Isaac, and he who had received the promises offered up his only begotten son,</a:t>
            </a:r>
          </a:p>
        </p:txBody>
      </p:sp>
    </p:spTree>
    <p:extLst>
      <p:ext uri="{BB962C8B-B14F-4D97-AF65-F5344CB8AC3E}">
        <p14:creationId xmlns:p14="http://schemas.microsoft.com/office/powerpoint/2010/main" val="2986618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4:13-20】</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他们见彼得、约翰的胆量，又看出他们原是没有学问的小民，就希奇，认明他们是跟过耶稣的</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Now </a:t>
            </a:r>
            <a:r>
              <a:rPr lang="en-US" altLang="zh-CN" sz="3200" b="1" dirty="0">
                <a:solidFill>
                  <a:schemeClr val="bg1"/>
                </a:solidFill>
                <a:ea typeface="微软雅黑" panose="020B0503020204020204" pitchFamily="34" charset="-122"/>
              </a:rPr>
              <a:t>when they saw the boldness of Peter and John, and perceived that they were uneducated and untrained men, they marveled. And they realized that they had been with Jesus.</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又看见那治好了的人和他们一同站着，就无话可驳</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seeing the man who had been healed standing with them, they could say nothing against it.</a:t>
            </a:r>
          </a:p>
        </p:txBody>
      </p:sp>
    </p:spTree>
    <p:extLst>
      <p:ext uri="{BB962C8B-B14F-4D97-AF65-F5344CB8AC3E}">
        <p14:creationId xmlns:p14="http://schemas.microsoft.com/office/powerpoint/2010/main" val="2343233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4:19</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彼得</a:t>
            </a:r>
            <a:r>
              <a:rPr lang="zh-CN" altLang="en-US" sz="3200" b="1" dirty="0">
                <a:solidFill>
                  <a:srgbClr val="FFFF00"/>
                </a:solidFill>
                <a:ea typeface="微软雅黑" panose="020B0503020204020204" pitchFamily="34" charset="-122"/>
              </a:rPr>
              <a:t>、约翰说：“听从你们，不听从　神，这在　神面前合理不合理，你们自己酌量吧</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Peter and John answered and said to them, “Whether it is right in the sight of God to listen to you more than to God, you judge.</a:t>
            </a:r>
          </a:p>
        </p:txBody>
      </p:sp>
    </p:spTree>
    <p:extLst>
      <p:ext uri="{BB962C8B-B14F-4D97-AF65-F5344CB8AC3E}">
        <p14:creationId xmlns:p14="http://schemas.microsoft.com/office/powerpoint/2010/main" val="2986618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2:1-5,10-12】</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外邦为什么争闹？万民为什么谋算虚妄的事</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Why </a:t>
            </a:r>
            <a:r>
              <a:rPr lang="en-US" altLang="zh-CN" sz="3200" b="1" dirty="0">
                <a:solidFill>
                  <a:schemeClr val="bg1"/>
                </a:solidFill>
                <a:ea typeface="微软雅黑" panose="020B0503020204020204" pitchFamily="34" charset="-122"/>
              </a:rPr>
              <a:t>do the nations rage, And the people plot a vain thing?</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世上的君王一齐起来，臣宰一同商议，要敌挡耶和华并祂的受膏者，</a:t>
            </a:r>
            <a:r>
              <a:rPr lang="en-US" altLang="zh-CN" sz="3200" b="1" dirty="0">
                <a:solidFill>
                  <a:schemeClr val="bg1"/>
                </a:solidFill>
                <a:ea typeface="微软雅黑" panose="020B0503020204020204" pitchFamily="34" charset="-122"/>
              </a:rPr>
              <a:t>The kings of the earth set themselves, And the rulers take counsel together, Against the Lord and against His Anointed, saying</a:t>
            </a:r>
            <a:r>
              <a:rPr lang="en-US" altLang="zh-CN" sz="3200" b="1" dirty="0" smtClean="0">
                <a:solidFill>
                  <a:schemeClr val="bg1"/>
                </a:solidFill>
                <a:ea typeface="微软雅黑" panose="020B0503020204020204" pitchFamily="34" charset="-122"/>
              </a:rPr>
              <a:t>,</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说：“我们要挣开祂们的捆绑，脱去祂们的绳索。” </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Let us break Their bonds in pieces And cast away Their cords from us.”</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2:1-5,10-12】</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那坐在天上的必发笑；主必嗤笑他们</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He </a:t>
            </a:r>
            <a:r>
              <a:rPr lang="en-US" altLang="zh-CN" sz="3200" b="1" dirty="0">
                <a:solidFill>
                  <a:schemeClr val="bg1"/>
                </a:solidFill>
                <a:ea typeface="微软雅黑" panose="020B0503020204020204" pitchFamily="34" charset="-122"/>
              </a:rPr>
              <a:t>who sits in the heavens shall laugh; The Lord shall hold them in derision.</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那时，祂要在怒中责备他们，在烈怒中惊吓他们</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He shall speak to them in His wrath, And distress them in His deep displeasure:</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现在，你们君王应当省悟，你们世上的审判官该受管教</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Now </a:t>
            </a:r>
            <a:r>
              <a:rPr lang="en-US" altLang="zh-CN" sz="3200" b="1" dirty="0">
                <a:solidFill>
                  <a:schemeClr val="bg1"/>
                </a:solidFill>
                <a:ea typeface="微软雅黑" panose="020B0503020204020204" pitchFamily="34" charset="-122"/>
              </a:rPr>
              <a:t>therefore, be wise, O kings; Be instructed, you judges of the earth.</a:t>
            </a:r>
          </a:p>
        </p:txBody>
      </p:sp>
    </p:spTree>
    <p:extLst>
      <p:ext uri="{BB962C8B-B14F-4D97-AF65-F5344CB8AC3E}">
        <p14:creationId xmlns:p14="http://schemas.microsoft.com/office/powerpoint/2010/main" val="7096806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2:1-5,10-12】</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当存畏惧侍奉耶和华，又当存战兢而快乐</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Serve </a:t>
            </a:r>
            <a:r>
              <a:rPr lang="en-US" altLang="zh-CN" sz="3200" b="1" dirty="0">
                <a:solidFill>
                  <a:schemeClr val="bg1"/>
                </a:solidFill>
                <a:ea typeface="微软雅黑" panose="020B0503020204020204" pitchFamily="34" charset="-122"/>
              </a:rPr>
              <a:t>the Lord with fear, And rejoice with trembling.</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当以嘴亲子，恐怕祂发怒，你们便在道中灭亡，因为祂的怒气快要发作。凡投靠祂的，都是有福的</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Kiss </a:t>
            </a:r>
            <a:r>
              <a:rPr lang="en-US" altLang="zh-CN" sz="3200" b="1" dirty="0">
                <a:solidFill>
                  <a:schemeClr val="bg1"/>
                </a:solidFill>
                <a:ea typeface="微软雅黑" panose="020B0503020204020204" pitchFamily="34" charset="-122"/>
              </a:rPr>
              <a:t>the Son, lest  He be angry, And you perish in the way, When His wrath is kindled but a little. Blessed are all those who put their trust in Him.</a:t>
            </a:r>
          </a:p>
        </p:txBody>
      </p:sp>
    </p:spTree>
    <p:extLst>
      <p:ext uri="{BB962C8B-B14F-4D97-AF65-F5344CB8AC3E}">
        <p14:creationId xmlns:p14="http://schemas.microsoft.com/office/powerpoint/2010/main" val="7096806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3:16-18】</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　神爱世人，甚至将祂的独生子赐给他们，叫一切信祂的，不至灭亡，反得永生</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God so loved the world that He gave His only begotten Son, that whoever believes in Him should not perish but have everlasting life.</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因为　神差祂的儿子降世，不是要定世人的罪（或作“审判世人”。下同），乃是要叫世人因祂得救。</a:t>
            </a:r>
            <a:r>
              <a:rPr lang="en-US" altLang="zh-CN" sz="3200" b="1" dirty="0">
                <a:solidFill>
                  <a:schemeClr val="bg1"/>
                </a:solidFill>
                <a:ea typeface="微软雅黑" panose="020B0503020204020204" pitchFamily="34" charset="-122"/>
              </a:rPr>
              <a:t>For God did not send His Son into the world to condemn the world, but that the world through Him might be saved</a:t>
            </a:r>
            <a:r>
              <a:rPr lang="en-US" altLang="zh-CN" sz="3200" b="1" dirty="0" smtClean="0">
                <a:solidFill>
                  <a:schemeClr val="bg1"/>
                </a:solidFill>
                <a:ea typeface="微软雅黑" panose="020B0503020204020204" pitchFamily="34" charset="-122"/>
              </a:rPr>
              <a:t>.</a:t>
            </a:r>
            <a:endParaRPr lang="en-US" altLang="zh-CN" sz="32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096806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3:16-18】</a:t>
            </a:r>
          </a:p>
          <a:p>
            <a:pPr algn="l">
              <a:lnSpc>
                <a:spcPct val="112000"/>
              </a:lnSpc>
            </a:pPr>
            <a:r>
              <a:rPr lang="en-US" altLang="zh-CN" sz="3200" b="1" dirty="0" smtClean="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信祂的人，不被定罪；不信的人，罪已经定了，因为祂不信　神独生子的名。</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He who believes in Him is not condemned; but he who does not believe is condemned already, because he has not believed in the name of the only begotten Son of God.</a:t>
            </a:r>
          </a:p>
          <a:p>
            <a:pPr algn="l">
              <a:lnSpc>
                <a:spcPct val="112000"/>
              </a:lnSpc>
            </a:pPr>
            <a:endParaRPr lang="en-US" altLang="zh-CN" sz="32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86059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4:13-20】</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于是吩咐他们从公会出去，就彼此商议说</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when they had commanded them to go aside out of the council, they conferred among themselves,</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我们当怎样办这两个人呢？因为他们诚然行了一件明显的神迹，凡住耶路撒冷的人都知道，我们也不能说没有</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saying</a:t>
            </a:r>
            <a:r>
              <a:rPr lang="en-US" altLang="zh-CN" sz="3200" b="1" dirty="0">
                <a:solidFill>
                  <a:schemeClr val="bg1"/>
                </a:solidFill>
                <a:ea typeface="微软雅黑" panose="020B0503020204020204" pitchFamily="34" charset="-122"/>
              </a:rPr>
              <a:t>, “What shall we do to these men? For, indeed, that a notable miracle has been done through them is evident to all who dwell in Jerusalem, and we cannot deny it.</a:t>
            </a:r>
          </a:p>
        </p:txBody>
      </p:sp>
    </p:spTree>
    <p:extLst>
      <p:ext uri="{BB962C8B-B14F-4D97-AF65-F5344CB8AC3E}">
        <p14:creationId xmlns:p14="http://schemas.microsoft.com/office/powerpoint/2010/main" val="3439639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4:13-20】</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惟恐这事越发传扬在民间，我们必须恐吓他们，叫他们不再奉这名对人讲论。”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so that it spreads no further among the people, let us severely threaten them, that from now on they speak to no man in this name.”</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于是叫了他们来，禁止他们总不可奉耶稣的名讲论、教训人</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So </a:t>
            </a:r>
            <a:r>
              <a:rPr lang="en-US" altLang="zh-CN" sz="3200" b="1" dirty="0">
                <a:solidFill>
                  <a:schemeClr val="bg1"/>
                </a:solidFill>
                <a:ea typeface="微软雅黑" panose="020B0503020204020204" pitchFamily="34" charset="-122"/>
              </a:rPr>
              <a:t>they called them and commanded them not to speak at all nor teach in the name of Jesus.</a:t>
            </a:r>
          </a:p>
        </p:txBody>
      </p:sp>
    </p:spTree>
    <p:extLst>
      <p:ext uri="{BB962C8B-B14F-4D97-AF65-F5344CB8AC3E}">
        <p14:creationId xmlns:p14="http://schemas.microsoft.com/office/powerpoint/2010/main" val="3439639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4:13-20】</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彼得、约翰说：“听从你们，不听从　神，这在　神面前合理不合理，你们自己酌量吧</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Peter and John answered and said to them, “Whether it is right in the sight of God to listen to you more than to God, you judge.</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我们所看见、所听见的，不能不说。”</a:t>
            </a:r>
          </a:p>
          <a:p>
            <a:pPr algn="l">
              <a:lnSpc>
                <a:spcPct val="112000"/>
              </a:lnSpc>
            </a:pPr>
            <a:r>
              <a:rPr lang="en-US" altLang="zh-CN" sz="3200" b="1" dirty="0">
                <a:solidFill>
                  <a:schemeClr val="bg1"/>
                </a:solidFill>
                <a:ea typeface="微软雅黑" panose="020B0503020204020204" pitchFamily="34" charset="-122"/>
              </a:rPr>
              <a:t>For we cannot but speak the things which we have seen and heard.”</a:t>
            </a:r>
          </a:p>
        </p:txBody>
      </p:sp>
    </p:spTree>
    <p:extLst>
      <p:ext uri="{BB962C8B-B14F-4D97-AF65-F5344CB8AC3E}">
        <p14:creationId xmlns:p14="http://schemas.microsoft.com/office/powerpoint/2010/main" val="3439639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32:1-6】</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百姓见摩西迟延不下山，就大家聚集到亚伦那里，对他说：“起来，为我们作神像，可以在我们前面引路，因为领我们出埃及地的那个摩西，我们不知道他遭了什么事。”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Now </a:t>
            </a:r>
            <a:r>
              <a:rPr lang="en-US" altLang="zh-CN" sz="3200" b="1" dirty="0">
                <a:solidFill>
                  <a:schemeClr val="bg1"/>
                </a:solidFill>
                <a:ea typeface="微软雅黑" panose="020B0503020204020204" pitchFamily="34" charset="-122"/>
              </a:rPr>
              <a:t>when the people saw that Moses delayed coming down from the mountain, the people gathered together to Aaron, and said to him, “Come, make us gods that shall go before us; for as for this Moses, the man who brought us up out of the land of Egypt, we do not know what has become of him</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39639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32:1-6】</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亚伦对他们说：“你们去摘下你们妻子、儿女耳上的金环，拿来给我。”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Aaron said to them, “Break off the golden earrings which are in the ears of your wives, your sons, and your daughters, and bring them to me.”</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百姓就都摘下他们耳上的金环，拿来给亚伦</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So </a:t>
            </a:r>
            <a:r>
              <a:rPr lang="en-US" altLang="zh-CN" sz="3200" b="1" dirty="0">
                <a:solidFill>
                  <a:schemeClr val="bg1"/>
                </a:solidFill>
                <a:ea typeface="微软雅黑" panose="020B0503020204020204" pitchFamily="34" charset="-122"/>
              </a:rPr>
              <a:t>all the people broke off the golden earrings which were in their ears, and brought them to Aaron.</a:t>
            </a:r>
          </a:p>
        </p:txBody>
      </p:sp>
    </p:spTree>
    <p:extLst>
      <p:ext uri="{BB962C8B-B14F-4D97-AF65-F5344CB8AC3E}">
        <p14:creationId xmlns:p14="http://schemas.microsoft.com/office/powerpoint/2010/main" val="2043798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32:1-6】</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亚伦从他们手里接过来，铸了一只牛犊，用雕刻的器具作成。他们就说：“以色列啊，这是领你出埃及地的神。” </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000" b="1" dirty="0" smtClean="0">
                <a:solidFill>
                  <a:schemeClr val="bg1"/>
                </a:solidFill>
                <a:ea typeface="微软雅黑" panose="020B0503020204020204" pitchFamily="34" charset="-122"/>
              </a:rPr>
              <a:t>And </a:t>
            </a:r>
            <a:r>
              <a:rPr lang="en-US" altLang="zh-CN" sz="3000" b="1" dirty="0">
                <a:solidFill>
                  <a:schemeClr val="bg1"/>
                </a:solidFill>
                <a:ea typeface="微软雅黑" panose="020B0503020204020204" pitchFamily="34" charset="-122"/>
              </a:rPr>
              <a:t>he received the gold from their hand, and he fashioned it with an engraving tool, and made a molded calf. Then they said, “This is your god, O Israel, that brought you out of the land of Egypt!”</a:t>
            </a:r>
          </a:p>
          <a:p>
            <a:pPr algn="l">
              <a:lnSpc>
                <a:spcPct val="100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亚伦看见，就在牛犊面前筑坛，且宣告说：“明日要向耶和华守节。” </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So when Aaron saw it, he built an altar before it. And Aaron made a proclamation and said, “Tomorrow is a feast to the Lord</a:t>
            </a:r>
            <a:r>
              <a:rPr lang="en-US" altLang="zh-CN" sz="30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43798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32:1-6】</a:t>
            </a:r>
          </a:p>
          <a:p>
            <a:pPr algn="l">
              <a:lnSpc>
                <a:spcPct val="112000"/>
              </a:lnSpc>
            </a:pPr>
            <a:r>
              <a:rPr lang="en-US" altLang="zh-CN" sz="3200" b="1" dirty="0" smtClean="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次日清早，百姓起来献燔祭和平安祭，就坐下吃喝，起来玩耍。</a:t>
            </a:r>
          </a:p>
          <a:p>
            <a:pPr algn="l">
              <a:lnSpc>
                <a:spcPct val="112000"/>
              </a:lnSpc>
            </a:pPr>
            <a:r>
              <a:rPr lang="en-US" altLang="zh-CN" sz="3200" b="1" dirty="0">
                <a:solidFill>
                  <a:schemeClr val="bg1"/>
                </a:solidFill>
                <a:ea typeface="微软雅黑" panose="020B0503020204020204" pitchFamily="34" charset="-122"/>
              </a:rPr>
              <a:t>Then they rose early on the next day, offered burnt offerings, and brought peace offerings; and the people sat down to eat and drink, and rose up to play.</a:t>
            </a:r>
          </a:p>
        </p:txBody>
      </p:sp>
    </p:spTree>
    <p:extLst>
      <p:ext uri="{BB962C8B-B14F-4D97-AF65-F5344CB8AC3E}">
        <p14:creationId xmlns:p14="http://schemas.microsoft.com/office/powerpoint/2010/main" val="102730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12050</TotalTime>
  <Words>2430</Words>
  <Application>Microsoft Office PowerPoint</Application>
  <PresentationFormat>On-screen Show (4:3)</PresentationFormat>
  <Paragraphs>106</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Microsoft Yahei</vt:lpstr>
      <vt:lpstr>宋体</vt:lpstr>
      <vt:lpstr>Arial</vt:lpstr>
      <vt:lpstr>Calibri</vt:lpstr>
      <vt:lpstr>Calibri Light</vt:lpstr>
      <vt:lpstr>Office 主题</vt:lpstr>
      <vt:lpstr>听从谁？ Whom Do You Listen 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1117</cp:revision>
  <dcterms:created xsi:type="dcterms:W3CDTF">2018-02-16T18:09:56Z</dcterms:created>
  <dcterms:modified xsi:type="dcterms:W3CDTF">2023-11-05T19:44:38Z</dcterms:modified>
</cp:coreProperties>
</file>