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9"/>
  </p:notesMasterIdLst>
  <p:handoutMasterIdLst>
    <p:handoutMasterId r:id="rId10"/>
  </p:handoutMasterIdLst>
  <p:sldIdLst>
    <p:sldId id="5622" r:id="rId2"/>
    <p:sldId id="4425" r:id="rId3"/>
    <p:sldId id="5623" r:id="rId4"/>
    <p:sldId id="5624" r:id="rId5"/>
    <p:sldId id="5626" r:id="rId6"/>
    <p:sldId id="5627" r:id="rId7"/>
    <p:sldId id="5625" r:id="rId8"/>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274" autoAdjust="0"/>
    <p:restoredTop sz="94660"/>
  </p:normalViewPr>
  <p:slideViewPr>
    <p:cSldViewPr>
      <p:cViewPr>
        <p:scale>
          <a:sx n="90" d="100"/>
          <a:sy n="90" d="100"/>
        </p:scale>
        <p:origin x="-312" y="-61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2026/8/7</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2026/8/7</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2026/8/7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2026/8/7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2026/8/7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2026/8/7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2026/8/7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2026/8/7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2026/8/7</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2026/8/7</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2026/8/7</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2026/8/7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2026/8/7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2026/8/7</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历代志上</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第四章</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经文概述</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a:t>
            </a:r>
          </a:p>
          <a:p>
            <a:pPr algn="just">
              <a:lnSpc>
                <a:spcPct val="150000"/>
              </a:lnSpc>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犹大的儿子朔</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巴等的后代（</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1-4</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亚施户的后代，尤其是雅比斯（</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5-10</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50000"/>
              </a:lnSpc>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书</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哈等的后代（</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11-20</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50000"/>
              </a:lnSpc>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示</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拉的后代（</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21-23</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703696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12000"/>
              </a:lnSpc>
              <a:buNone/>
            </a:pPr>
            <a:r>
              <a:rPr lang="en-US" altLang="zh-CN" sz="3000" b="1" u="sng" kern="100" dirty="0">
                <a:ea typeface="微软雅黑" panose="020B0503020204020204" pitchFamily="34" charset="-122"/>
                <a:cs typeface="Calibri" panose="020F0502020204030204" pitchFamily="34" charset="0"/>
              </a:rPr>
              <a:t>【</a:t>
            </a:r>
            <a:r>
              <a:rPr lang="zh-CN" altLang="en-US" sz="3000" b="1" u="sng" kern="100" dirty="0">
                <a:solidFill>
                  <a:srgbClr val="FFFF00"/>
                </a:solidFill>
                <a:ea typeface="微软雅黑" panose="020B0503020204020204" pitchFamily="34" charset="-122"/>
                <a:cs typeface="Calibri" panose="020F0502020204030204" pitchFamily="34" charset="0"/>
              </a:rPr>
              <a:t>历代志上</a:t>
            </a:r>
            <a:r>
              <a:rPr lang="zh-CN" altLang="en-US" sz="3000" b="1" u="sng" kern="100" dirty="0">
                <a:ea typeface="微软雅黑" panose="020B0503020204020204" pitchFamily="34" charset="-122"/>
                <a:cs typeface="Calibri" panose="020F0502020204030204" pitchFamily="34" charset="0"/>
              </a:rPr>
              <a:t> </a:t>
            </a:r>
            <a:r>
              <a:rPr lang="en-US" altLang="zh-CN" sz="3000" b="1" u="sng" kern="100" dirty="0">
                <a:ea typeface="微软雅黑" panose="020B0503020204020204" pitchFamily="34" charset="-122"/>
                <a:cs typeface="Calibri" panose="020F0502020204030204" pitchFamily="34" charset="0"/>
              </a:rPr>
              <a:t>1 Chronicles 4:9-10】</a:t>
            </a:r>
          </a:p>
          <a:p>
            <a:pPr marL="0" indent="0" algn="just">
              <a:lnSpc>
                <a:spcPct val="112000"/>
              </a:lnSpc>
              <a:buNone/>
            </a:pPr>
            <a:r>
              <a:rPr lang="en-US" altLang="zh-CN" sz="3200" b="1" kern="100" dirty="0">
                <a:solidFill>
                  <a:srgbClr val="FFFF00"/>
                </a:solidFill>
                <a:ea typeface="微软雅黑" panose="020B0503020204020204" pitchFamily="34" charset="-122"/>
                <a:cs typeface="Calibri" panose="020F0502020204030204" pitchFamily="34" charset="0"/>
              </a:rPr>
              <a:t>9 </a:t>
            </a:r>
            <a:r>
              <a:rPr lang="zh-CN" altLang="en-US" sz="3200" b="1" kern="100" dirty="0">
                <a:solidFill>
                  <a:srgbClr val="FFFF00"/>
                </a:solidFill>
                <a:ea typeface="微软雅黑" panose="020B0503020204020204" pitchFamily="34" charset="-122"/>
                <a:cs typeface="Calibri" panose="020F0502020204030204" pitchFamily="34" charset="0"/>
              </a:rPr>
              <a:t>雅比斯比他众弟兄更尊贵，他母亲给他起名叫雅比斯，意思说：我生他甚是痛苦</a:t>
            </a:r>
            <a:r>
              <a:rPr lang="zh-CN" altLang="en-US" sz="3200" b="1" kern="100" dirty="0" smtClean="0">
                <a:solidFill>
                  <a:srgbClr val="FFFF00"/>
                </a:solidFill>
                <a:ea typeface="微软雅黑" panose="020B0503020204020204" pitchFamily="34" charset="-122"/>
                <a:cs typeface="Calibri" panose="020F0502020204030204" pitchFamily="34" charset="0"/>
              </a:rPr>
              <a:t>。</a:t>
            </a:r>
            <a:r>
              <a:rPr lang="en-US" altLang="zh-CN" sz="3000" b="1" kern="100" dirty="0" smtClean="0">
                <a:ea typeface="微软雅黑" panose="020B0503020204020204" pitchFamily="34" charset="-122"/>
                <a:cs typeface="Calibri" panose="020F0502020204030204" pitchFamily="34" charset="0"/>
              </a:rPr>
              <a:t>Now </a:t>
            </a:r>
            <a:r>
              <a:rPr lang="en-US" altLang="zh-CN" sz="3000" b="1" kern="100" dirty="0" err="1">
                <a:ea typeface="微软雅黑" panose="020B0503020204020204" pitchFamily="34" charset="-122"/>
                <a:cs typeface="Calibri" panose="020F0502020204030204" pitchFamily="34" charset="0"/>
              </a:rPr>
              <a:t>Jabez</a:t>
            </a:r>
            <a:r>
              <a:rPr lang="en-US" altLang="zh-CN" sz="3000" b="1" kern="100" dirty="0">
                <a:ea typeface="微软雅黑" panose="020B0503020204020204" pitchFamily="34" charset="-122"/>
                <a:cs typeface="Calibri" panose="020F0502020204030204" pitchFamily="34" charset="0"/>
              </a:rPr>
              <a:t> was more honorable than his brothers, and his mother called his name </a:t>
            </a:r>
            <a:r>
              <a:rPr lang="en-US" altLang="zh-CN" sz="3000" b="1" kern="100" dirty="0" err="1">
                <a:ea typeface="微软雅黑" panose="020B0503020204020204" pitchFamily="34" charset="-122"/>
                <a:cs typeface="Calibri" panose="020F0502020204030204" pitchFamily="34" charset="0"/>
              </a:rPr>
              <a:t>Jabez</a:t>
            </a:r>
            <a:r>
              <a:rPr lang="en-US" altLang="zh-CN" sz="3000" b="1" kern="100" dirty="0">
                <a:ea typeface="微软雅黑" panose="020B0503020204020204" pitchFamily="34" charset="-122"/>
                <a:cs typeface="Calibri" panose="020F0502020204030204" pitchFamily="34" charset="0"/>
              </a:rPr>
              <a:t>, saying, “Because I bore him in pain.”</a:t>
            </a:r>
          </a:p>
          <a:p>
            <a:pPr marL="0" indent="0" algn="just">
              <a:lnSpc>
                <a:spcPct val="112000"/>
              </a:lnSpc>
              <a:buNone/>
            </a:pPr>
            <a:r>
              <a:rPr lang="en-US" altLang="zh-CN" sz="3200" b="1" kern="100" dirty="0">
                <a:solidFill>
                  <a:srgbClr val="FFFF00"/>
                </a:solidFill>
                <a:ea typeface="微软雅黑" panose="020B0503020204020204" pitchFamily="34" charset="-122"/>
                <a:cs typeface="Calibri" panose="020F0502020204030204" pitchFamily="34" charset="0"/>
              </a:rPr>
              <a:t>10 </a:t>
            </a:r>
            <a:r>
              <a:rPr lang="zh-CN" altLang="en-US" sz="3200" b="1" kern="100" dirty="0">
                <a:solidFill>
                  <a:srgbClr val="FFFF00"/>
                </a:solidFill>
                <a:ea typeface="微软雅黑" panose="020B0503020204020204" pitchFamily="34" charset="-122"/>
                <a:cs typeface="Calibri" panose="020F0502020204030204" pitchFamily="34" charset="0"/>
              </a:rPr>
              <a:t>雅比斯求告以色列的　神说：“甚愿你赐福与我，扩张我的境界，常与我同在，保佑我不遭患难，不受艰苦。”　神就应允他所求的。</a:t>
            </a:r>
          </a:p>
          <a:p>
            <a:pPr marL="0" indent="0" algn="just">
              <a:lnSpc>
                <a:spcPct val="100000"/>
              </a:lnSpc>
              <a:buNone/>
            </a:pPr>
            <a:r>
              <a:rPr lang="en-US" altLang="zh-CN" sz="3000" b="1" kern="100" dirty="0">
                <a:ea typeface="微软雅黑" panose="020B0503020204020204" pitchFamily="34" charset="-122"/>
                <a:cs typeface="Calibri" panose="020F0502020204030204" pitchFamily="34" charset="0"/>
              </a:rPr>
              <a:t>And </a:t>
            </a:r>
            <a:r>
              <a:rPr lang="en-US" altLang="zh-CN" sz="3000" b="1" kern="100" dirty="0" err="1">
                <a:ea typeface="微软雅黑" panose="020B0503020204020204" pitchFamily="34" charset="-122"/>
                <a:cs typeface="Calibri" panose="020F0502020204030204" pitchFamily="34" charset="0"/>
              </a:rPr>
              <a:t>Jabez</a:t>
            </a:r>
            <a:r>
              <a:rPr lang="en-US" altLang="zh-CN" sz="3000" b="1" kern="100" dirty="0">
                <a:ea typeface="微软雅黑" panose="020B0503020204020204" pitchFamily="34" charset="-122"/>
                <a:cs typeface="Calibri" panose="020F0502020204030204" pitchFamily="34" charset="0"/>
              </a:rPr>
              <a:t> called on the God of Israel saying, “Oh, that You would bless me indeed, and enlarge my territory, that Your hand would be with me, and that You would keep me from evil, that I may not cause pain!” So God granted him what he requested.</a:t>
            </a: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200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雅</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比斯</a:t>
            </a:r>
          </a:p>
          <a:p>
            <a:pPr algn="just">
              <a:lnSpc>
                <a:spcPct val="20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特殊的人物</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雅比斯</a:t>
            </a:r>
          </a:p>
          <a:p>
            <a:pPr algn="just">
              <a:lnSpc>
                <a:spcPct val="20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雅比斯的名字意为“痛苦”</a:t>
            </a:r>
          </a:p>
          <a:p>
            <a:pPr algn="just">
              <a:lnSpc>
                <a:spcPct val="20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雅比斯的“尊贵”</a:t>
            </a:r>
          </a:p>
          <a:p>
            <a:pPr algn="just">
              <a:lnSpc>
                <a:spcPct val="20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从“痛苦”到“尊贵”</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信心</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的祷告</a:t>
            </a: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1173611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12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雅</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比斯的祷告</a:t>
            </a:r>
          </a:p>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历代志上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 Chronicles 4:10】</a:t>
            </a:r>
          </a:p>
          <a:p>
            <a:pPr marL="0" indent="0" algn="just">
              <a:lnSpc>
                <a:spcPct val="112000"/>
              </a:lnSpc>
              <a:buNone/>
            </a:pP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雅比斯求告以色列的　神说：“甚愿你赐福与我，扩张我的境界，常与我同在，保佑我不遭患难，不受艰苦。”　神就应允他所求的。</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Jabez</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called on the God of Israel saying, “Oh, that You would bless me indeed, and enlarge my territory, that Your hand would be with me, and that You would keep me from evil, that I may not cause pain!” So God granted him what he requested.</a:t>
            </a: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1173611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5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雅</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比斯的祷告</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祷告包含四个祈求</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以“我”为中心的祷告</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以“地（今生）”为关注的祷告</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不是应该被效法的祷告</a:t>
            </a:r>
          </a:p>
          <a:p>
            <a:pPr lvl="1" algn="just">
              <a:lnSpc>
                <a:spcPct val="150000"/>
              </a:lnSpc>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基督徒祷告的范本是“主祷文”</a:t>
            </a:r>
          </a:p>
          <a:p>
            <a:pPr lvl="1" algn="just">
              <a:lnSpc>
                <a:spcPct val="150000"/>
              </a:lnSpc>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主祷文是以“神”为中心的祷告</a:t>
            </a:r>
          </a:p>
          <a:p>
            <a:pPr lvl="1" algn="just">
              <a:lnSpc>
                <a:spcPct val="150000"/>
              </a:lnSpc>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主祷文是以“天（永恒）”为关注的祷告</a:t>
            </a: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7607954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50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圣经</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为何特别记载雅比斯的祷告？</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强调神的怜悯和恩典</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强调神的主权和大能</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显明神垂听出于信心的祷告</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鼓励人效法雅比斯祷告的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信心</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lvl="0" algn="just">
              <a:lnSpc>
                <a:spcPct val="150000"/>
              </a:lnSpc>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基督徒</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当效法</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的祷告</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lvl="0" indent="0" algn="just">
              <a:lnSpc>
                <a:spcPct val="150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主耶稣在客</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西马尼园的祷告</a:t>
            </a:r>
            <a:endParaRPr 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1000444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20000"/>
              </a:lnSpc>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问题讨论：</a:t>
            </a:r>
          </a:p>
          <a:p>
            <a:pPr marL="514350" indent="-514350" algn="just">
              <a:lnSpc>
                <a:spcPct val="120000"/>
              </a:lnSpc>
              <a:buAutoNum type="arabicParenR"/>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列举圣经人物的经历，他们遭遇患难时，看似“境界”受限，实则是“境界”被神扩张。什么是真正的合神心意的“扩张境界”</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分享</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自己的</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经历</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，经历“境界</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利益</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受</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限</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受损</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实则是“境界”扩张，“利益”倍增</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雅比斯从</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出生就被</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贴上“痛苦”的标签，</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但神</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使</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其“尊贵”</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，我们从中得到怎样的提醒警示？世界给人贴</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上“标签”</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，我们是否也曾给别人贴过“标签”，后来</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发现是自己</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的错谬？</a:t>
            </a:r>
          </a:p>
        </p:txBody>
      </p:sp>
    </p:spTree>
    <p:extLst>
      <p:ext uri="{BB962C8B-B14F-4D97-AF65-F5344CB8AC3E}">
        <p14:creationId xmlns:p14="http://schemas.microsoft.com/office/powerpoint/2010/main" val="111736119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84011</TotalTime>
  <Words>129</Words>
  <Application>Microsoft Office PowerPoint</Application>
  <PresentationFormat>全屏显示(4:3)</PresentationFormat>
  <Paragraphs>60</Paragraphs>
  <Slides>7</Slides>
  <Notes>0</Notes>
  <HiddenSlides>0</HiddenSlides>
  <MMClips>0</MMClips>
  <ScaleCrop>false</ScaleCrop>
  <HeadingPairs>
    <vt:vector size="4" baseType="variant">
      <vt:variant>
        <vt:lpstr>主题</vt:lpstr>
      </vt:variant>
      <vt:variant>
        <vt:i4>1</vt:i4>
      </vt:variant>
      <vt:variant>
        <vt:lpstr>幻灯片标题</vt:lpstr>
      </vt:variant>
      <vt:variant>
        <vt:i4>7</vt:i4>
      </vt:variant>
    </vt:vector>
  </HeadingPairs>
  <TitlesOfParts>
    <vt:vector size="8"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user</cp:lastModifiedBy>
  <cp:revision>2561</cp:revision>
  <dcterms:created xsi:type="dcterms:W3CDTF">2014-02-25T17:54:08Z</dcterms:created>
  <dcterms:modified xsi:type="dcterms:W3CDTF">2026-08-07T19:39:21Z</dcterms:modified>
</cp:coreProperties>
</file>