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5622" r:id="rId2"/>
    <p:sldId id="5628" r:id="rId3"/>
    <p:sldId id="5629" r:id="rId4"/>
    <p:sldId id="5630" r:id="rId5"/>
    <p:sldId id="5631" r:id="rId6"/>
    <p:sldId id="5632" r:id="rId7"/>
    <p:sldId id="5633" r:id="rId8"/>
    <p:sldId id="5634" r:id="rId9"/>
    <p:sldId id="5635" r:id="rId10"/>
    <p:sldId id="5636" r:id="rId11"/>
    <p:sldId id="5637" r:id="rId12"/>
    <p:sldId id="5638" r:id="rId13"/>
    <p:sldId id="5639" r:id="rId14"/>
    <p:sldId id="5640" r:id="rId15"/>
    <p:sldId id="5641" r:id="rId16"/>
    <p:sldId id="5643" r:id="rId17"/>
    <p:sldId id="5644" r:id="rId18"/>
    <p:sldId id="4425" r:id="rId19"/>
    <p:sldId id="5623" r:id="rId20"/>
    <p:sldId id="5624" r:id="rId21"/>
    <p:sldId id="56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p:scale>
          <a:sx n="100" d="100"/>
          <a:sy n="100" d="100"/>
        </p:scale>
        <p:origin x="-197" y="-3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2026/8/14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2026/8/14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2026/8/14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2026/8/14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2026/8/14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2026/8/14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2026/8/14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2026/8/14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2026/8/14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2026/8/14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以色列的长子原是流便，因他污秽了父亲的床，他长子的名分就归了约瑟；只是按家谱他不算长子</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sons of Reuben the firstborn of Israel—he was indeed the firstborn, but because he defiled his father’s bed, his birthright was given to the sons of Joseph, the son of Israel, so that the genealogy is not listed according to the birthright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70369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流便人、迦得人和玛拿西半支派的人，能拿盾牌和刀剑、拉弓射箭、出征善战的勇士，共有四万四千七百六十名。</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sons of Reuben,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half the tribe of Manasseh had forty-four thousand seven hundred and sixty valiant men, men able to bear shield and sword, to shoot with the bow, and skillful in war, who went to war.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他们与夏甲人、伊突人、拿非施人、挪答人争战。</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made war with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Hagrites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Jetur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Naphish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Nodab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他们得了　神的帮助，夏甲人和跟随夏甲的人都交在他们手中，因为他们在阵上呼求　神，倚赖　神，　神就应允他们</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were helped against them,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Hagrites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were delivered into their hand, and all who were with them, for they cried out to God in the battle. He heeded their prayer, because they put their trust in Him</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他们掳掠了夏甲人的牲畜，有骆驼五万，羊二十五万，驴二千，又有人十万</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took away their livestock—fifty thousand of their camels, two hundred and fifty thousand of their sheep, and two thousand of their donkeys—also one hundred thousand of their men;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敌人被杀仆倒的甚多，因为这争战是出乎　神。他们就住在敌人的地上，直到被掳的时候</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many fell dead, because the war was God’s. And they dwelt in their place until the captivity.</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玛拿西半支派的人住在那地，从巴珊延到巴力黑们、示尼珥与黑门山</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the half-tribe of Manasseh dwelt in the land. Their numbers increased from Bashan to Baal Hermon, that is,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Senir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or Mount Hermon.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他们的族长是以弗、以示、以列、亚斯列、耶利米、何达威雅、雅叠，都是大能的勇士，是有名的人，也是作族长的。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were the heads of their fathers’ houses: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Azriel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Jeremiah,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Hodaviah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Jahdiel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were mighty men of valor, famous men, and heads of their fathers’ houses.</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他们得罪了他们列祖的　神，随从那地之民的神行邪淫，这民就是　神在他们面前所除灭的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were unfaithful to the God of their fathers, and played the harlot after the gods of the peoples of the land, whom God had destroyed before them</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故此，以色列的　神激动亚述王普勒和亚述王提革拉毗列色的心，他们就把流便人、迦得人、玛拿西半支派的人掳到哈腊、哈博、哈拉与歌散河边，直到今日还在那里。</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the God of Israel stirred up the spirit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Pul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Assyria, that is,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Tiglath-Pileser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Assyria. He carried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half-tribe of Manasseh into captivity. He took them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Habor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Hara, and the river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Gozan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this day.</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本章</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记述了在约旦河对岸的两个半</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支派。 </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流便支派（</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迦得支派（</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两个半支派击败夏甲人（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12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玛拿西半个支派的族谱（</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23-24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2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两个半支派被亚述王最终击败，掳掠，因为他们离弃了神（</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流</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便：有长子的出生，但却失去了长子的名分（产业）</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罪带来不可逆的后果</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出生并不保证“名分”</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“起点”不决定“终点”</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生命与身份不相称</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200000"/>
              </a:lnSpc>
              <a:buNone/>
            </a:pPr>
            <a:r>
              <a:rPr lang="zh-CN" altLang="en-US" sz="3600" b="1" u="sng" kern="100" dirty="0" smtClean="0">
                <a:ea typeface="微软雅黑" panose="020B0503020204020204" pitchFamily="34" charset="-122"/>
                <a:cs typeface="Calibri" panose="020F0502020204030204" pitchFamily="34" charset="0"/>
              </a:rPr>
              <a:t>约</a:t>
            </a:r>
            <a:r>
              <a:rPr lang="zh-CN" altLang="en-US" sz="3600" b="1" u="sng" kern="100" dirty="0">
                <a:ea typeface="微软雅黑" panose="020B0503020204020204" pitchFamily="34" charset="-122"/>
                <a:cs typeface="Calibri" panose="020F0502020204030204" pitchFamily="34" charset="0"/>
              </a:rPr>
              <a:t>瑟得到长子的名分，</a:t>
            </a:r>
            <a:r>
              <a:rPr lang="zh-CN" altLang="en-US" sz="3600" b="1" u="sng" kern="100" dirty="0" smtClean="0">
                <a:ea typeface="微软雅黑" panose="020B0503020204020204" pitchFamily="34" charset="-122"/>
                <a:cs typeface="Calibri" panose="020F0502020204030204" pitchFamily="34" charset="0"/>
              </a:rPr>
              <a:t>犹大得到</a:t>
            </a:r>
            <a:r>
              <a:rPr lang="zh-CN" altLang="en-US" sz="3600" b="1" u="sng" kern="100" dirty="0">
                <a:ea typeface="微软雅黑" panose="020B0503020204020204" pitchFamily="34" charset="-122"/>
                <a:cs typeface="Calibri" panose="020F0502020204030204" pitchFamily="34" charset="0"/>
              </a:rPr>
              <a:t>君王的地位</a:t>
            </a:r>
          </a:p>
          <a:p>
            <a:pPr algn="just">
              <a:lnSpc>
                <a:spcPct val="200000"/>
              </a:lnSpc>
            </a:pPr>
            <a:r>
              <a:rPr lang="zh-CN" altLang="en-US" sz="3600" b="1" kern="100" dirty="0">
                <a:ea typeface="微软雅黑" panose="020B0503020204020204" pitchFamily="34" charset="-122"/>
                <a:cs typeface="Calibri" panose="020F0502020204030204" pitchFamily="34" charset="0"/>
              </a:rPr>
              <a:t>	神的拣选不按照人的排名</a:t>
            </a:r>
          </a:p>
          <a:p>
            <a:pPr algn="just">
              <a:lnSpc>
                <a:spcPct val="200000"/>
              </a:lnSpc>
            </a:pPr>
            <a:r>
              <a:rPr lang="zh-CN" altLang="en-US" sz="3600" b="1" kern="100" dirty="0">
                <a:ea typeface="微软雅黑" panose="020B0503020204020204" pitchFamily="34" charset="-122"/>
                <a:cs typeface="Calibri" panose="020F0502020204030204" pitchFamily="34" charset="0"/>
              </a:rPr>
              <a:t>	神的拣选不根据人的“资格”</a:t>
            </a:r>
          </a:p>
          <a:p>
            <a:pPr algn="just">
              <a:lnSpc>
                <a:spcPct val="200000"/>
              </a:lnSpc>
            </a:pPr>
            <a:r>
              <a:rPr lang="zh-CN" altLang="en-US" sz="3600" b="1" kern="100" dirty="0">
                <a:ea typeface="微软雅黑" panose="020B0503020204020204" pitchFamily="34" charset="-122"/>
                <a:cs typeface="Calibri" panose="020F0502020204030204" pitchFamily="34" charset="0"/>
              </a:rPr>
              <a:t>	忠于自己的呼召</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20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信仰</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“边缘地带”的人</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约旦河东的两个半支派</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留在应许之地的边缘</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远离后来的“耶路撒冷和圣殿”</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不近不远的“选民”</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最先被掳的“选民”</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17361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犹大胜过一切弟兄，君王也是从他而出，长子的名分却归约瑟</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yet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Judah prevailed over his brothers, and from him came a ruler, although the birthright was Joseph’s—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以色列长子流便的儿子是哈诺、法路、希斯伦、迦米</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Reuben the firstborn of Israel were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Hanoch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Pallu</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Hezron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Carmi.</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胜利</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与失败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两个半支派的得胜</a:t>
            </a:r>
          </a:p>
          <a:p>
            <a:pPr lvl="2" algn="just">
              <a:lnSpc>
                <a:spcPct val="150000"/>
              </a:lnSpc>
              <a:buFont typeface="Wingdings" pitchFamily="2" charset="2"/>
              <a:buChar char="Ø"/>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求告</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神，依靠神，就得胜！</a:t>
            </a:r>
          </a:p>
          <a:p>
            <a:pPr lvl="2" algn="just">
              <a:lnSpc>
                <a:spcPct val="150000"/>
              </a:lnSpc>
              <a:buFont typeface="Wingdings" pitchFamily="2" charset="2"/>
              <a:buChar char="Ø"/>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与</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有多少“人的勇士”无关</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忘记神，悖逆神，失败，被掳！</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过去不能代表现在</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“查经拥有的”与“最终失去的”</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173611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p>
          <a:p>
            <a:pPr marL="514350" indent="-514350" algn="just">
              <a:lnSpc>
                <a:spcPct val="120000"/>
              </a:lnSpc>
              <a:buAutoNum type="arabicParenR"/>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列举圣经中处于“信心（属灵）”边缘的人物事例，他们的结局怎样</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从人的责任的角度，讨论哪些原因容易导致一个人在经历过神的恩典以后，仍然离开神？我认为最主要的原因是什么</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经历过只单单依靠神而“得胜”的经历吗？请分享？</a:t>
            </a: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17361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约珥的儿子是示玛雅；示玛雅的儿子是歌革；歌革的儿子是示每</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Joel were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Shemaiah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his son, Gog his son,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his son,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示每的儿子是米迦；米迦的儿子是利亚雅；利亚雅的儿子是巴力</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Micah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his son,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Reaiah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his son, Baal his son,</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巴力的儿子是备拉。这备拉作流便支派的首领，被亚述王提革拉毗尼色掳去</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Beerah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his son, whom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Tiglath-Pileser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Assyria carried into captivity. He was leader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他的弟兄照着宗族、按着家谱作族长的是耶利、撒迦利雅</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拉</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his brethren by their families, when the genealogy of their generations was registered: the chief,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Jeiel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Zechariah,</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比拉是亚撒的儿子；亚撒是示玛的儿子；示玛是约珥的儿子。约珥所住的地方是从亚罗珥直到尼波和巴力免</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Bela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Joel, who dwelt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far as Nebo and Baal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又向东延到幼发拉底河这边的旷野，因为他们在基列地牲畜增多。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Eastward they settled as far as the entrance of the wilderness this side of the River Euphrates, because their cattle had multiplied in the land of Gilead.</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扫罗年间，他们与夏甲人争战，夏甲人倒在他们手下，他们就在基列东边的全地，住在夏甲人的帐棚里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in the days of Saul they made war with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Hagrites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who fell by their hand; and they dwelt in their tents throughout the entire area east of Gilead.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迦得的子孙在流便对面，住在巴珊地，延到撒迦。</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the children of Gad dwelt next to them in the land of Bashan as far 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Salcah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他们中间有作族长的约珥，有作副族长的沙番，还有雅乃和住在巴珊的沙法</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Joel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was the chief,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Shapham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next, 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Jaanai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Shaphat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 Bashan,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他们族弟兄是米迦勒、米书兰、示巴、约赖、雅干、细亚、希伯，共七人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their brethren of their father’s house: Michael,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Meshullam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Sheba,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Jorai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Jachan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Zia,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Eber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—seven in all.</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这都是亚比孩的儿子。亚比孩是户利的儿子；户利是耶罗亚的儿子；耶罗亚是基列的儿子；基列是米迦勒的儿子；米迦勒是耶示筛的儿子；耶示筛是耶哈多的儿子；耶哈多是布斯的儿子。</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were the children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Abihail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Huri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Jaroah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Gilead, the son of Michael,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Jeshishai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Jahdo</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Buz</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还有古尼的孙子、押比叠的儿子亚希。这都是作族长的。</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Ahi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Abdiel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Guni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was chief of their father’s house.</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历代志上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Chronicles 5:1-26】 </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他们住在基列与巴珊和巴珊的乡村，并沙仑的郊野，直到四围的交界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dwelt in Gilead, in Bashan and in its villages, and in all the common-lands of Sharon within their borders.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这些人在犹大王约坦并在以色列王耶罗波安年间，都载入家谱</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were registered by genealogies in the days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Jotham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Judah, and in the days of Jeroboam king of Israel.</a:t>
            </a:r>
          </a:p>
        </p:txBody>
      </p:sp>
    </p:spTree>
    <p:extLst>
      <p:ext uri="{BB962C8B-B14F-4D97-AF65-F5344CB8AC3E}">
        <p14:creationId xmlns:p14="http://schemas.microsoft.com/office/powerpoint/2010/main" val="7337350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84129</TotalTime>
  <Words>1343</Words>
  <Application>Microsoft Office PowerPoint</Application>
  <PresentationFormat>全屏显示(4:3)</PresentationFormat>
  <Paragraphs>106</Paragraphs>
  <Slides>21</Slides>
  <Notes>0</Notes>
  <HiddenSlides>0</HiddenSlides>
  <MMClips>0</MMClips>
  <ScaleCrop>false</ScaleCrop>
  <HeadingPairs>
    <vt:vector size="4" baseType="variant">
      <vt:variant>
        <vt:lpstr>主题</vt:lpstr>
      </vt:variant>
      <vt:variant>
        <vt:i4>1</vt:i4>
      </vt:variant>
      <vt:variant>
        <vt:lpstr>幻灯片标题</vt:lpstr>
      </vt:variant>
      <vt:variant>
        <vt:i4>21</vt:i4>
      </vt:variant>
    </vt:vector>
  </HeadingPairs>
  <TitlesOfParts>
    <vt:vector size="2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2569</cp:revision>
  <dcterms:created xsi:type="dcterms:W3CDTF">2014-02-25T17:54:08Z</dcterms:created>
  <dcterms:modified xsi:type="dcterms:W3CDTF">2026-08-14T21:40:33Z</dcterms:modified>
</cp:coreProperties>
</file>