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84" r:id="rId1"/>
  </p:sldMasterIdLst>
  <p:notesMasterIdLst>
    <p:notesMasterId r:id="rId27"/>
  </p:notesMasterIdLst>
  <p:handoutMasterIdLst>
    <p:handoutMasterId r:id="rId28"/>
  </p:handoutMasterIdLst>
  <p:sldIdLst>
    <p:sldId id="5643" r:id="rId2"/>
    <p:sldId id="5674" r:id="rId3"/>
    <p:sldId id="5675" r:id="rId4"/>
    <p:sldId id="5676" r:id="rId5"/>
    <p:sldId id="5677" r:id="rId6"/>
    <p:sldId id="5678" r:id="rId7"/>
    <p:sldId id="5679" r:id="rId8"/>
    <p:sldId id="5680" r:id="rId9"/>
    <p:sldId id="5681" r:id="rId10"/>
    <p:sldId id="5682" r:id="rId11"/>
    <p:sldId id="5683" r:id="rId12"/>
    <p:sldId id="5684" r:id="rId13"/>
    <p:sldId id="5685" r:id="rId14"/>
    <p:sldId id="5686" r:id="rId15"/>
    <p:sldId id="5687" r:id="rId16"/>
    <p:sldId id="5688" r:id="rId17"/>
    <p:sldId id="5689" r:id="rId18"/>
    <p:sldId id="5690" r:id="rId19"/>
    <p:sldId id="5691" r:id="rId20"/>
    <p:sldId id="5692" r:id="rId21"/>
    <p:sldId id="5693" r:id="rId22"/>
    <p:sldId id="5644" r:id="rId23"/>
    <p:sldId id="5645" r:id="rId24"/>
    <p:sldId id="5694" r:id="rId25"/>
    <p:sldId id="5625" r:id="rId26"/>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274" autoAdjust="0"/>
    <p:restoredTop sz="94660"/>
  </p:normalViewPr>
  <p:slideViewPr>
    <p:cSldViewPr>
      <p:cViewPr>
        <p:scale>
          <a:sx n="60" d="100"/>
          <a:sy n="60" d="100"/>
        </p:scale>
        <p:origin x="-1176" y="-12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45FF88A4-DA15-44AE-9ACB-2C0F00349ACB}" type="datetimeFigureOut">
              <a:rPr lang="zh-CN" altLang="en-US"/>
              <a:pPr>
                <a:defRPr/>
              </a:pPr>
              <a:t>2026/10/7</a:t>
            </a:fld>
            <a:endParaRPr lang="zh-CN" altLang="en-US" dirty="0"/>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DFEFF22-6FBB-4B82-B223-80991887E2F0}" type="slidenum">
              <a:rPr lang="zh-CN" altLang="en-US"/>
              <a:pPr>
                <a:defRPr/>
              </a:pPr>
              <a:t>‹#›</a:t>
            </a:fld>
            <a:endParaRPr lang="zh-CN" altLang="en-US" dirty="0"/>
          </a:p>
        </p:txBody>
      </p:sp>
    </p:spTree>
    <p:extLst>
      <p:ext uri="{BB962C8B-B14F-4D97-AF65-F5344CB8AC3E}">
        <p14:creationId xmlns:p14="http://schemas.microsoft.com/office/powerpoint/2010/main" val="16283496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D825422E-ADD0-4F91-A41D-C1A34FECA782}" type="datetimeFigureOut">
              <a:rPr lang="zh-CN" altLang="en-US"/>
              <a:pPr>
                <a:defRPr/>
              </a:pPr>
              <a:t>2026/10/7</a:t>
            </a:fld>
            <a:endParaRPr lang="zh-CN" altLang="en-US" dirty="0"/>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zh-TW" altLang="en-US" smtClean="0"/>
              <a:t>按一下此處編輯母版文本樣式</a:t>
            </a:r>
            <a:endParaRPr lang="zh-CN" altLang="en-US" smtClean="0"/>
          </a:p>
          <a:p>
            <a:pPr lvl="1"/>
            <a:r>
              <a:rPr lang="zh-CN" altLang="en-US" smtClean="0"/>
              <a:t>第二級</a:t>
            </a:r>
          </a:p>
          <a:p>
            <a:pPr lvl="2"/>
            <a:r>
              <a:rPr lang="zh-CN" altLang="en-US" smtClean="0"/>
              <a:t>第三級</a:t>
            </a:r>
          </a:p>
          <a:p>
            <a:pPr lvl="3"/>
            <a:r>
              <a:rPr lang="zh-CN" altLang="en-US" smtClean="0"/>
              <a:t>第四級</a:t>
            </a:r>
          </a:p>
          <a:p>
            <a:pPr lvl="4"/>
            <a:r>
              <a:rPr lang="zh-CN" altLang="en-US" smtClean="0"/>
              <a:t>第五級</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FB4920C-7358-4336-83CC-4FE3C101A02B}" type="slidenum">
              <a:rPr lang="zh-CN" altLang="en-US"/>
              <a:pPr>
                <a:defRPr/>
              </a:pPr>
              <a:t>‹#›</a:t>
            </a:fld>
            <a:endParaRPr lang="zh-CN" altLang="en-US" dirty="0"/>
          </a:p>
        </p:txBody>
      </p:sp>
    </p:spTree>
    <p:extLst>
      <p:ext uri="{BB962C8B-B14F-4D97-AF65-F5344CB8AC3E}">
        <p14:creationId xmlns:p14="http://schemas.microsoft.com/office/powerpoint/2010/main" val="113808568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pPr>
              <a:defRPr/>
            </a:pPr>
            <a:fld id="{7139B5F6-6126-490E-A5EC-A0B9504010A5}" type="datetimeFigureOut">
              <a:rPr lang="zh-CN" altLang="en-US" smtClean="0"/>
              <a:pPr>
                <a:defRPr/>
              </a:pPr>
              <a:t>2026/10/7</a:t>
            </a:fld>
            <a:endParaRPr lang="zh-CN" altLang="en-US" dirty="0"/>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9B65023B-6A3C-4EA3-AE66-5A6D6590E647}" type="slidenum">
              <a:rPr lang="zh-CN" altLang="en-US" smtClean="0"/>
              <a:pPr>
                <a:defRPr/>
              </a:pPr>
              <a:t>‹#›</a:t>
            </a:fld>
            <a:endParaRPr lang="zh-CN" altLang="en-US" dirty="0"/>
          </a:p>
        </p:txBody>
      </p:sp>
    </p:spTree>
    <p:extLst>
      <p:ext uri="{BB962C8B-B14F-4D97-AF65-F5344CB8AC3E}">
        <p14:creationId xmlns:p14="http://schemas.microsoft.com/office/powerpoint/2010/main" val="115413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a:defRPr/>
            </a:pPr>
            <a:fld id="{F0E26566-709C-466C-A58E-888040DB09C0}" type="datetimeFigureOut">
              <a:rPr lang="zh-CN" altLang="en-US" smtClean="0"/>
              <a:pPr>
                <a:defRPr/>
              </a:pPr>
              <a:t>2026/10/7</a:t>
            </a:fld>
            <a:endParaRPr lang="zh-CN" altLang="en-US" dirty="0"/>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656D1800-9FCF-4317-920B-EE4D25C28943}" type="slidenum">
              <a:rPr lang="zh-CN" altLang="en-US" smtClean="0"/>
              <a:pPr>
                <a:defRPr/>
              </a:pPr>
              <a:t>‹#›</a:t>
            </a:fld>
            <a:endParaRPr lang="zh-CN" altLang="en-US" dirty="0"/>
          </a:p>
        </p:txBody>
      </p:sp>
    </p:spTree>
    <p:extLst>
      <p:ext uri="{BB962C8B-B14F-4D97-AF65-F5344CB8AC3E}">
        <p14:creationId xmlns:p14="http://schemas.microsoft.com/office/powerpoint/2010/main" val="2050342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pPr>
              <a:defRPr/>
            </a:pPr>
            <a:fld id="{086BCFBF-7E71-447B-87B1-D232EB2FAD6B}" type="datetimeFigureOut">
              <a:rPr lang="zh-CN" altLang="en-US" smtClean="0"/>
              <a:pPr>
                <a:defRPr/>
              </a:pPr>
              <a:t>2026/10/7</a:t>
            </a:fld>
            <a:endParaRPr lang="zh-CN" altLang="en-US" dirty="0"/>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7EEC1C10-A0E9-48D0-8E46-CD6986F599C9}" type="slidenum">
              <a:rPr lang="zh-CN" altLang="en-US" smtClean="0"/>
              <a:pPr>
                <a:defRPr/>
              </a:pPr>
              <a:t>‹#›</a:t>
            </a:fld>
            <a:endParaRPr lang="zh-CN" altLang="en-US" dirty="0"/>
          </a:p>
        </p:txBody>
      </p:sp>
    </p:spTree>
    <p:extLst>
      <p:ext uri="{BB962C8B-B14F-4D97-AF65-F5344CB8AC3E}">
        <p14:creationId xmlns:p14="http://schemas.microsoft.com/office/powerpoint/2010/main" val="3054254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pPr>
              <a:defRPr/>
            </a:pPr>
            <a:fld id="{C4DFE745-25E9-41AF-92A2-C5E6FFDD60E1}" type="datetimeFigureOut">
              <a:rPr lang="zh-CN" altLang="en-US" smtClean="0"/>
              <a:pPr>
                <a:defRPr/>
              </a:pPr>
              <a:t>2026/10/7</a:t>
            </a:fld>
            <a:endParaRPr lang="zh-CN" altLang="en-US" dirty="0"/>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13E18E86-74EB-473B-91FB-AE4B23832EE1}" type="slidenum">
              <a:rPr lang="zh-CN" altLang="en-US" smtClean="0"/>
              <a:pPr>
                <a:defRPr/>
              </a:pPr>
              <a:t>‹#›</a:t>
            </a:fld>
            <a:endParaRPr lang="zh-CN" altLang="en-US" dirty="0"/>
          </a:p>
        </p:txBody>
      </p:sp>
    </p:spTree>
    <p:extLst>
      <p:ext uri="{BB962C8B-B14F-4D97-AF65-F5344CB8AC3E}">
        <p14:creationId xmlns:p14="http://schemas.microsoft.com/office/powerpoint/2010/main" val="2184364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pPr>
              <a:defRPr/>
            </a:pPr>
            <a:fld id="{7AA40F68-E40F-4345-9A9A-3DD81DE60C73}" type="datetimeFigureOut">
              <a:rPr lang="zh-CN" altLang="en-US" smtClean="0"/>
              <a:pPr>
                <a:defRPr/>
              </a:pPr>
              <a:t>2026/10/7</a:t>
            </a:fld>
            <a:endParaRPr lang="zh-CN" altLang="en-US" dirty="0"/>
          </a:p>
        </p:txBody>
      </p:sp>
      <p:sp>
        <p:nvSpPr>
          <p:cNvPr id="8" name="Footer Placeholder 7"/>
          <p:cNvSpPr>
            <a:spLocks noGrp="1"/>
          </p:cNvSpPr>
          <p:nvPr>
            <p:ph type="ftr" sz="quarter" idx="11"/>
          </p:nvPr>
        </p:nvSpPr>
        <p:spPr/>
        <p:txBody>
          <a:bodyPr/>
          <a:lstStyle/>
          <a:p>
            <a:pPr>
              <a:defRPr/>
            </a:pPr>
            <a:endParaRPr lang="zh-CN" altLang="en-US"/>
          </a:p>
        </p:txBody>
      </p:sp>
      <p:sp>
        <p:nvSpPr>
          <p:cNvPr id="9" name="Slide Number Placeholder 8"/>
          <p:cNvSpPr>
            <a:spLocks noGrp="1"/>
          </p:cNvSpPr>
          <p:nvPr>
            <p:ph type="sldNum" sz="quarter" idx="12"/>
          </p:nvPr>
        </p:nvSpPr>
        <p:spPr/>
        <p:txBody>
          <a:bodyPr/>
          <a:lstStyle/>
          <a:p>
            <a:pPr>
              <a:defRPr/>
            </a:pPr>
            <a:fld id="{06416818-4404-48B1-B5E7-E8B275A34C49}" type="slidenum">
              <a:rPr lang="zh-CN" altLang="en-US" smtClean="0"/>
              <a:pPr>
                <a:defRPr/>
              </a:pPr>
              <a:t>‹#›</a:t>
            </a:fld>
            <a:endParaRPr lang="zh-CN" altLang="en-US" dirty="0"/>
          </a:p>
        </p:txBody>
      </p:sp>
    </p:spTree>
    <p:extLst>
      <p:ext uri="{BB962C8B-B14F-4D97-AF65-F5344CB8AC3E}">
        <p14:creationId xmlns:p14="http://schemas.microsoft.com/office/powerpoint/2010/main" val="2316343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pPr>
              <a:defRPr/>
            </a:pPr>
            <a:fld id="{4A8EBF2B-C289-4CAE-9C5A-9C852E19519D}" type="datetimeFigureOut">
              <a:rPr lang="zh-CN" altLang="en-US" smtClean="0"/>
              <a:pPr>
                <a:defRPr/>
              </a:pPr>
              <a:t>2026/10/7</a:t>
            </a:fld>
            <a:endParaRPr lang="zh-CN" altLang="en-US" dirty="0"/>
          </a:p>
        </p:txBody>
      </p:sp>
      <p:sp>
        <p:nvSpPr>
          <p:cNvPr id="4" name="Footer Placeholder 3"/>
          <p:cNvSpPr>
            <a:spLocks noGrp="1"/>
          </p:cNvSpPr>
          <p:nvPr>
            <p:ph type="ftr" sz="quarter" idx="11"/>
          </p:nvPr>
        </p:nvSpPr>
        <p:spPr/>
        <p:txBody>
          <a:bodyPr/>
          <a:lstStyle/>
          <a:p>
            <a:pPr>
              <a:defRPr/>
            </a:pPr>
            <a:endParaRPr lang="zh-CN" altLang="en-US"/>
          </a:p>
        </p:txBody>
      </p:sp>
      <p:sp>
        <p:nvSpPr>
          <p:cNvPr id="5" name="Slide Number Placeholder 4"/>
          <p:cNvSpPr>
            <a:spLocks noGrp="1"/>
          </p:cNvSpPr>
          <p:nvPr>
            <p:ph type="sldNum" sz="quarter" idx="12"/>
          </p:nvPr>
        </p:nvSpPr>
        <p:spPr/>
        <p:txBody>
          <a:bodyPr/>
          <a:lstStyle/>
          <a:p>
            <a:pPr>
              <a:defRPr/>
            </a:pPr>
            <a:fld id="{66CA6B60-DC72-4131-94D4-FD3CAE94C680}" type="slidenum">
              <a:rPr lang="zh-CN" altLang="en-US" smtClean="0"/>
              <a:pPr>
                <a:defRPr/>
              </a:pPr>
              <a:t>‹#›</a:t>
            </a:fld>
            <a:endParaRPr lang="zh-CN" altLang="en-US" dirty="0"/>
          </a:p>
        </p:txBody>
      </p:sp>
    </p:spTree>
    <p:extLst>
      <p:ext uri="{BB962C8B-B14F-4D97-AF65-F5344CB8AC3E}">
        <p14:creationId xmlns:p14="http://schemas.microsoft.com/office/powerpoint/2010/main" val="471924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10755167-7E1B-4E1E-BC04-503C5BF8BA2C}" type="datetimeFigureOut">
              <a:rPr lang="zh-CN" altLang="en-US" smtClean="0"/>
              <a:pPr>
                <a:defRPr/>
              </a:pPr>
              <a:t>2026/10/7</a:t>
            </a:fld>
            <a:endParaRPr lang="zh-CN" altLang="en-US" dirty="0"/>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pPr>
              <a:defRPr/>
            </a:pPr>
            <a:fld id="{DDA7F80B-CD6D-4911-8D5B-0E6E070FBD9E}" type="slidenum">
              <a:rPr lang="zh-CN" altLang="en-US" smtClean="0"/>
              <a:pPr>
                <a:defRPr/>
              </a:pPr>
              <a:t>‹#›</a:t>
            </a:fld>
            <a:endParaRPr lang="zh-CN" altLang="en-US" dirty="0"/>
          </a:p>
        </p:txBody>
      </p:sp>
    </p:spTree>
    <p:extLst>
      <p:ext uri="{BB962C8B-B14F-4D97-AF65-F5344CB8AC3E}">
        <p14:creationId xmlns:p14="http://schemas.microsoft.com/office/powerpoint/2010/main" val="977898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pPr>
              <a:defRPr/>
            </a:pPr>
            <a:fld id="{A3417081-F110-4DC0-8744-20C5B5A16697}" type="datetimeFigureOut">
              <a:rPr lang="zh-CN" altLang="en-US" smtClean="0"/>
              <a:pPr>
                <a:defRPr/>
              </a:pPr>
              <a:t>2026/10/7</a:t>
            </a:fld>
            <a:endParaRPr lang="zh-CN" altLang="en-US" dirty="0"/>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84D4A510-9858-4138-9E0E-74180DAEC5EC}" type="slidenum">
              <a:rPr lang="zh-CN" altLang="en-US" smtClean="0"/>
              <a:pPr>
                <a:defRPr/>
              </a:pPr>
              <a:t>‹#›</a:t>
            </a:fld>
            <a:endParaRPr lang="zh-CN" altLang="en-US" dirty="0"/>
          </a:p>
        </p:txBody>
      </p:sp>
    </p:spTree>
    <p:extLst>
      <p:ext uri="{BB962C8B-B14F-4D97-AF65-F5344CB8AC3E}">
        <p14:creationId xmlns:p14="http://schemas.microsoft.com/office/powerpoint/2010/main" val="1836093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pPr>
              <a:defRPr/>
            </a:pPr>
            <a:fld id="{F5439424-2F4D-4107-8821-7DAB63618D84}" type="datetimeFigureOut">
              <a:rPr lang="zh-CN" altLang="en-US" smtClean="0"/>
              <a:pPr>
                <a:defRPr/>
              </a:pPr>
              <a:t>2026/10/7</a:t>
            </a:fld>
            <a:endParaRPr lang="zh-CN" altLang="en-US" dirty="0"/>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01BA6713-7E43-4DA7-88F4-4DB161994D6B}" type="slidenum">
              <a:rPr lang="zh-CN" altLang="en-US" smtClean="0"/>
              <a:pPr>
                <a:defRPr/>
              </a:pPr>
              <a:t>‹#›</a:t>
            </a:fld>
            <a:endParaRPr lang="zh-CN" altLang="en-US" dirty="0"/>
          </a:p>
        </p:txBody>
      </p:sp>
    </p:spTree>
    <p:extLst>
      <p:ext uri="{BB962C8B-B14F-4D97-AF65-F5344CB8AC3E}">
        <p14:creationId xmlns:p14="http://schemas.microsoft.com/office/powerpoint/2010/main" val="3531748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a:defRPr/>
            </a:pPr>
            <a:fld id="{F4090D6E-9A13-4644-A4C1-22BE64C39E05}" type="datetimeFigureOut">
              <a:rPr lang="zh-CN" altLang="en-US" smtClean="0"/>
              <a:pPr>
                <a:defRPr/>
              </a:pPr>
              <a:t>2026/10/7</a:t>
            </a:fld>
            <a:endParaRPr lang="zh-CN" altLang="en-US" dirty="0"/>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28684164-7E1A-40D4-8814-0A5BCF4E4CD3}" type="slidenum">
              <a:rPr lang="zh-CN" altLang="en-US" smtClean="0"/>
              <a:pPr>
                <a:defRPr/>
              </a:pPr>
              <a:t>‹#›</a:t>
            </a:fld>
            <a:endParaRPr lang="zh-CN" altLang="en-US" dirty="0"/>
          </a:p>
        </p:txBody>
      </p:sp>
    </p:spTree>
    <p:extLst>
      <p:ext uri="{BB962C8B-B14F-4D97-AF65-F5344CB8AC3E}">
        <p14:creationId xmlns:p14="http://schemas.microsoft.com/office/powerpoint/2010/main" val="4148422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a:defRPr/>
            </a:pPr>
            <a:fld id="{DC8889E9-B0E2-4B6A-A1AD-98D2F671A2DE}" type="datetimeFigureOut">
              <a:rPr lang="zh-CN" altLang="en-US" smtClean="0"/>
              <a:pPr>
                <a:defRPr/>
              </a:pPr>
              <a:t>2026/10/7</a:t>
            </a:fld>
            <a:endParaRPr lang="zh-CN" altLang="en-US" dirty="0"/>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87A43B09-A43D-4AD2-9451-1A5F8B21256B}" type="slidenum">
              <a:rPr lang="zh-CN" altLang="en-US" smtClean="0"/>
              <a:pPr>
                <a:defRPr/>
              </a:pPr>
              <a:t>‹#›</a:t>
            </a:fld>
            <a:endParaRPr lang="zh-CN" altLang="en-US" dirty="0"/>
          </a:p>
        </p:txBody>
      </p:sp>
    </p:spTree>
    <p:extLst>
      <p:ext uri="{BB962C8B-B14F-4D97-AF65-F5344CB8AC3E}">
        <p14:creationId xmlns:p14="http://schemas.microsoft.com/office/powerpoint/2010/main" val="3721128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lumMod val="50000"/>
              </a:schemeClr>
            </a:gs>
            <a:gs pos="48000">
              <a:schemeClr val="accent5">
                <a:lumMod val="50000"/>
              </a:schemeClr>
            </a:gs>
            <a:gs pos="69000">
              <a:schemeClr val="accent5">
                <a:lumMod val="50000"/>
              </a:schemeClr>
            </a:gs>
            <a:gs pos="97000">
              <a:schemeClr val="accent5">
                <a:lumMod val="50000"/>
              </a:schemeClr>
            </a:gs>
          </a:gsLst>
          <a:lin ang="27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DC8889E9-B0E2-4B6A-A1AD-98D2F671A2DE}" type="datetimeFigureOut">
              <a:rPr lang="zh-CN" altLang="en-US" smtClean="0"/>
              <a:pPr>
                <a:defRPr/>
              </a:pPr>
              <a:t>2026/10/7</a:t>
            </a:fld>
            <a:endParaRPr lang="zh-CN" alt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87A43B09-A43D-4AD2-9451-1A5F8B21256B}" type="slidenum">
              <a:rPr lang="zh-CN" altLang="en-US" smtClean="0"/>
              <a:pPr>
                <a:defRPr/>
              </a:pPr>
              <a:t>‹#›</a:t>
            </a:fld>
            <a:endParaRPr lang="zh-CN" altLang="en-US" dirty="0"/>
          </a:p>
        </p:txBody>
      </p:sp>
    </p:spTree>
    <p:extLst>
      <p:ext uri="{BB962C8B-B14F-4D97-AF65-F5344CB8AC3E}">
        <p14:creationId xmlns:p14="http://schemas.microsoft.com/office/powerpoint/2010/main" val="168833586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smtClean="0">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 12:1-40】</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大卫因怕基士的儿子扫罗，躲在洗革拉的时候，有勇士到他那里帮助他打仗</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00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Now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these were the men who came to David at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Ziklag</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while he was still a fugitive from Saul the son of Kish; and they were among the mighty men, helpers in the war,</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2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他们善于拉弓，能用左右两手甩石射箭，都是便雅悯人扫罗的族弟兄。</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armed with bows, using both the right hand and the left in hurling stones and shooting arrows with the bow. They were of Benjamin, Saul’s brethren.</a:t>
            </a:r>
            <a:endParaRPr lang="en-US" altLang="zh-CN" sz="3200" b="1" kern="100" dirty="0">
              <a:latin typeface="微软雅黑" panose="020B0503020204020204" pitchFamily="34" charset="-122"/>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7337350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smtClean="0">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 12:1-40】</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3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为首的是亚希以谢，其次是约阿施，都是基比亚人示玛的儿子。还有亚斯玛威的儿子耶薛和毗力，又有比拉迦，并亚拿突人耶户、</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The chief was </a:t>
            </a:r>
            <a:r>
              <a:rPr lang="en-US" altLang="zh-CN" b="1" kern="100" dirty="0" err="1">
                <a:latin typeface="微软雅黑" panose="020B0503020204020204" pitchFamily="34" charset="-122"/>
                <a:ea typeface="微软雅黑" panose="020B0503020204020204" pitchFamily="34" charset="-122"/>
                <a:cs typeface="Calibri" panose="020F0502020204030204" pitchFamily="34" charset="0"/>
              </a:rPr>
              <a:t>Ahiezer</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 then </a:t>
            </a:r>
            <a:r>
              <a:rPr lang="en-US" altLang="zh-CN" b="1" kern="100" dirty="0" err="1">
                <a:latin typeface="微软雅黑" panose="020B0503020204020204" pitchFamily="34" charset="-122"/>
                <a:ea typeface="微软雅黑" panose="020B0503020204020204" pitchFamily="34" charset="-122"/>
                <a:cs typeface="Calibri" panose="020F0502020204030204" pitchFamily="34" charset="0"/>
              </a:rPr>
              <a:t>Joash</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 the sons of </a:t>
            </a:r>
            <a:r>
              <a:rPr lang="en-US" altLang="zh-CN" b="1" kern="100" dirty="0" err="1">
                <a:latin typeface="微软雅黑" panose="020B0503020204020204" pitchFamily="34" charset="-122"/>
                <a:ea typeface="微软雅黑" panose="020B0503020204020204" pitchFamily="34" charset="-122"/>
                <a:cs typeface="Calibri" panose="020F0502020204030204" pitchFamily="34" charset="0"/>
              </a:rPr>
              <a:t>Shemaah</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 the </a:t>
            </a:r>
            <a:r>
              <a:rPr lang="en-US" altLang="zh-CN" b="1" kern="100" dirty="0" err="1">
                <a:latin typeface="微软雅黑" panose="020B0503020204020204" pitchFamily="34" charset="-122"/>
                <a:ea typeface="微软雅黑" panose="020B0503020204020204" pitchFamily="34" charset="-122"/>
                <a:cs typeface="Calibri" panose="020F0502020204030204" pitchFamily="34" charset="0"/>
              </a:rPr>
              <a:t>Gibeathite</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b="1" kern="100" dirty="0" err="1">
                <a:latin typeface="微软雅黑" panose="020B0503020204020204" pitchFamily="34" charset="-122"/>
                <a:ea typeface="微软雅黑" panose="020B0503020204020204" pitchFamily="34" charset="-122"/>
                <a:cs typeface="Calibri" panose="020F0502020204030204" pitchFamily="34" charset="0"/>
              </a:rPr>
              <a:t>Jeziel</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 and </a:t>
            </a:r>
            <a:r>
              <a:rPr lang="en-US" altLang="zh-CN" b="1" kern="100" dirty="0" err="1">
                <a:latin typeface="微软雅黑" panose="020B0503020204020204" pitchFamily="34" charset="-122"/>
                <a:ea typeface="微软雅黑" panose="020B0503020204020204" pitchFamily="34" charset="-122"/>
                <a:cs typeface="Calibri" panose="020F0502020204030204" pitchFamily="34" charset="0"/>
              </a:rPr>
              <a:t>Pelet</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 the sons of </a:t>
            </a:r>
            <a:r>
              <a:rPr lang="en-US" altLang="zh-CN" b="1" kern="100" dirty="0" err="1">
                <a:latin typeface="微软雅黑" panose="020B0503020204020204" pitchFamily="34" charset="-122"/>
                <a:ea typeface="微软雅黑" panose="020B0503020204020204" pitchFamily="34" charset="-122"/>
                <a:cs typeface="Calibri" panose="020F0502020204030204" pitchFamily="34" charset="0"/>
              </a:rPr>
              <a:t>Azmaveth</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b="1" kern="100" dirty="0" err="1">
                <a:latin typeface="微软雅黑" panose="020B0503020204020204" pitchFamily="34" charset="-122"/>
                <a:ea typeface="微软雅黑" panose="020B0503020204020204" pitchFamily="34" charset="-122"/>
                <a:cs typeface="Calibri" panose="020F0502020204030204" pitchFamily="34" charset="0"/>
              </a:rPr>
              <a:t>Berachah</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 and Jehu the </a:t>
            </a:r>
            <a:r>
              <a:rPr lang="en-US" altLang="zh-CN" b="1" kern="100" dirty="0" err="1">
                <a:latin typeface="微软雅黑" panose="020B0503020204020204" pitchFamily="34" charset="-122"/>
                <a:ea typeface="微软雅黑" panose="020B0503020204020204" pitchFamily="34" charset="-122"/>
                <a:cs typeface="Calibri" panose="020F0502020204030204" pitchFamily="34" charset="0"/>
              </a:rPr>
              <a:t>Anathothite</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4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基遍人以实买雅，他在三十人中是勇士，管理他们，且有耶利米、雅哈悉、约哈难和基得拉人约撒拔、</a:t>
            </a:r>
            <a:r>
              <a:rPr lang="en-US" altLang="zh-CN" b="1" kern="100" dirty="0" err="1">
                <a:latin typeface="微软雅黑" panose="020B0503020204020204" pitchFamily="34" charset="-122"/>
                <a:ea typeface="微软雅黑" panose="020B0503020204020204" pitchFamily="34" charset="-122"/>
                <a:cs typeface="Calibri" panose="020F0502020204030204" pitchFamily="34" charset="0"/>
              </a:rPr>
              <a:t>Ishmaiah</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 the </a:t>
            </a:r>
            <a:r>
              <a:rPr lang="en-US" altLang="zh-CN" b="1" kern="100" dirty="0" err="1">
                <a:latin typeface="微软雅黑" panose="020B0503020204020204" pitchFamily="34" charset="-122"/>
                <a:ea typeface="微软雅黑" panose="020B0503020204020204" pitchFamily="34" charset="-122"/>
                <a:cs typeface="Calibri" panose="020F0502020204030204" pitchFamily="34" charset="0"/>
              </a:rPr>
              <a:t>Gibeonite</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 a mighty man among the thirty, and over the thirty; Jeremiah, </a:t>
            </a:r>
            <a:r>
              <a:rPr lang="en-US" altLang="zh-CN" b="1" kern="100" dirty="0" err="1">
                <a:latin typeface="微软雅黑" panose="020B0503020204020204" pitchFamily="34" charset="-122"/>
                <a:ea typeface="微软雅黑" panose="020B0503020204020204" pitchFamily="34" charset="-122"/>
                <a:cs typeface="Calibri" panose="020F0502020204030204" pitchFamily="34" charset="0"/>
              </a:rPr>
              <a:t>Jahaziel</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b="1" kern="100" dirty="0" err="1">
                <a:latin typeface="微软雅黑" panose="020B0503020204020204" pitchFamily="34" charset="-122"/>
                <a:ea typeface="微软雅黑" panose="020B0503020204020204" pitchFamily="34" charset="-122"/>
                <a:cs typeface="Calibri" panose="020F0502020204030204" pitchFamily="34" charset="0"/>
              </a:rPr>
              <a:t>Johanan</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 and </a:t>
            </a:r>
            <a:r>
              <a:rPr lang="en-US" altLang="zh-CN" b="1" kern="100" dirty="0" err="1">
                <a:latin typeface="微软雅黑" panose="020B0503020204020204" pitchFamily="34" charset="-122"/>
                <a:ea typeface="微软雅黑" panose="020B0503020204020204" pitchFamily="34" charset="-122"/>
                <a:cs typeface="Calibri" panose="020F0502020204030204" pitchFamily="34" charset="0"/>
              </a:rPr>
              <a:t>Jozabad</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 the </a:t>
            </a:r>
            <a:r>
              <a:rPr lang="en-US" altLang="zh-CN" b="1" kern="100" dirty="0" err="1">
                <a:latin typeface="微软雅黑" panose="020B0503020204020204" pitchFamily="34" charset="-122"/>
                <a:ea typeface="微软雅黑" panose="020B0503020204020204" pitchFamily="34" charset="-122"/>
                <a:cs typeface="Calibri" panose="020F0502020204030204" pitchFamily="34" charset="0"/>
              </a:rPr>
              <a:t>Gederathite</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a:t>
            </a:r>
          </a:p>
        </p:txBody>
      </p:sp>
    </p:spTree>
    <p:extLst>
      <p:ext uri="{BB962C8B-B14F-4D97-AF65-F5344CB8AC3E}">
        <p14:creationId xmlns:p14="http://schemas.microsoft.com/office/powerpoint/2010/main" val="4680001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smtClean="0">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 12:1-40】</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5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伊利乌赛、耶利摩、比亚利雅、示玛利雅、哈律弗人示法提雅</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err="1" smtClean="0">
                <a:latin typeface="微软雅黑" panose="020B0503020204020204" pitchFamily="34" charset="-122"/>
                <a:ea typeface="微软雅黑" panose="020B0503020204020204" pitchFamily="34" charset="-122"/>
                <a:cs typeface="Calibri" panose="020F0502020204030204" pitchFamily="34" charset="0"/>
              </a:rPr>
              <a:t>Eluzai</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Jerimoth</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Bealiah</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Shemariah</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and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Shephatiah</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Haruphite</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6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可拉人以利加拿、耶西亚、亚萨列、约以谢、雅朔班</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err="1" smtClean="0">
                <a:latin typeface="微软雅黑" panose="020B0503020204020204" pitchFamily="34" charset="-122"/>
                <a:ea typeface="微软雅黑" panose="020B0503020204020204" pitchFamily="34" charset="-122"/>
                <a:cs typeface="Calibri" panose="020F0502020204030204" pitchFamily="34" charset="0"/>
              </a:rPr>
              <a:t>Elkanah</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Jisshiah</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Azarel</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Joezer</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and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Jashobeam</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Korahites</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a:t>
            </a:r>
          </a:p>
        </p:txBody>
      </p:sp>
    </p:spTree>
    <p:extLst>
      <p:ext uri="{BB962C8B-B14F-4D97-AF65-F5344CB8AC3E}">
        <p14:creationId xmlns:p14="http://schemas.microsoft.com/office/powerpoint/2010/main" val="4680001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smtClean="0">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 12:1-40】</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7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基多人耶罗罕的儿子犹拉和西巴第雅</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000" b="1" kern="100" dirty="0" smtClean="0">
                <a:latin typeface="微软雅黑" panose="020B0503020204020204" pitchFamily="34" charset="-122"/>
                <a:ea typeface="微软雅黑" panose="020B0503020204020204" pitchFamily="34" charset="-122"/>
                <a:cs typeface="Calibri" panose="020F0502020204030204" pitchFamily="34" charset="0"/>
              </a:rPr>
              <a:t>and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Joelah</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and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Zebadiah</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the sons of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Jeroham</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of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Gedor</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8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迦得支派中有人到旷野的山寨投奔大卫，都是大能的勇士，能拿盾牌和枪的战士。他们的面貌好像狮子，快跑如同山上的鹿。</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Some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Gadites</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joined David at the stronghold in the wilderness, mighty men of valor, men trained for battle, who could handle shield and spear, whose faces were like the faces of lions, and were as swift as gazelles on the mountains:</a:t>
            </a:r>
          </a:p>
        </p:txBody>
      </p:sp>
    </p:spTree>
    <p:extLst>
      <p:ext uri="{BB962C8B-B14F-4D97-AF65-F5344CB8AC3E}">
        <p14:creationId xmlns:p14="http://schemas.microsoft.com/office/powerpoint/2010/main" val="4680001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smtClean="0">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 12:1-40】</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9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第一以薛、第二俄巴底雅、第三以利押</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err="1" smtClean="0">
                <a:latin typeface="微软雅黑" panose="020B0503020204020204" pitchFamily="34" charset="-122"/>
                <a:ea typeface="微软雅黑" panose="020B0503020204020204" pitchFamily="34" charset="-122"/>
                <a:cs typeface="Calibri" panose="020F0502020204030204" pitchFamily="34" charset="0"/>
              </a:rPr>
              <a:t>Ezer</a:t>
            </a: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 first, Obadiah the second,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Eliab</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third,</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10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第四弥施玛拿、第五耶利米、</a:t>
            </a:r>
          </a:p>
          <a:p>
            <a:pPr marL="0" indent="0" algn="just">
              <a:lnSpc>
                <a:spcPct val="112000"/>
              </a:lnSpc>
              <a:buNone/>
            </a:pP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Mishmannah</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fourth, Jeremiah the fifth,</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11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第六亚太、第七以利业</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err="1" smtClean="0">
                <a:latin typeface="微软雅黑" panose="020B0503020204020204" pitchFamily="34" charset="-122"/>
                <a:ea typeface="微软雅黑" panose="020B0503020204020204" pitchFamily="34" charset="-122"/>
                <a:cs typeface="Calibri" panose="020F0502020204030204" pitchFamily="34" charset="0"/>
              </a:rPr>
              <a:t>Attai</a:t>
            </a: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 sixth,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Eliel</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seventh</a:t>
            </a: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12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第八约哈难、第九以利萨巴</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err="1" smtClean="0">
                <a:latin typeface="微软雅黑" panose="020B0503020204020204" pitchFamily="34" charset="-122"/>
                <a:ea typeface="微软雅黑" panose="020B0503020204020204" pitchFamily="34" charset="-122"/>
                <a:cs typeface="Calibri" panose="020F0502020204030204" pitchFamily="34" charset="0"/>
              </a:rPr>
              <a:t>Johanan</a:t>
            </a: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 eighth,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Elzabad</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ninth,</a:t>
            </a:r>
          </a:p>
        </p:txBody>
      </p:sp>
    </p:spTree>
    <p:extLst>
      <p:ext uri="{BB962C8B-B14F-4D97-AF65-F5344CB8AC3E}">
        <p14:creationId xmlns:p14="http://schemas.microsoft.com/office/powerpoint/2010/main" val="4680001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smtClean="0">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 12:1-40】</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13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第十耶利米，第十一末巴奈</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Jeremiah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 tenth, and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Machbanai</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eleventh.</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14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这都是迦得人中的军长，至小的能抵一百人，至大的能抵一千人</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These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were from the sons of Gad, captains of the army; the least was over a hundred, and the greatest was over a thousand</a:t>
            </a: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a:latin typeface="微软雅黑" panose="020B0503020204020204" pitchFamily="34" charset="-122"/>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4680001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smtClean="0">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 12:1-40】</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15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正月，约旦河水涨过两岸的时候，他们过河，使一切住平原的人东奔西逃</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These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are the ones who crossed the Jordan in the first month, when it had overflowed all its banks; and they put to flight all those in the valleys, to the east and to the west.</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16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又有便雅悯和犹大人到山寨大卫那里</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Then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some of the sons of Benjamin and Judah came to David at the stronghold.</a:t>
            </a:r>
          </a:p>
        </p:txBody>
      </p:sp>
    </p:spTree>
    <p:extLst>
      <p:ext uri="{BB962C8B-B14F-4D97-AF65-F5344CB8AC3E}">
        <p14:creationId xmlns:p14="http://schemas.microsoft.com/office/powerpoint/2010/main" val="4680001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smtClean="0">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 12:1-40】</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17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大卫出去迎接他们，对他们说：“你们若是和和平平地来帮助我，我心就与你们相契；你们若是将我这无罪的人卖在敌人手里，愿我们列祖的　神察看责罚。” </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And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David went out to meet them, and answered and said to them, “If you have come peaceably to me to help me, my heart will be united with you; but if to betray me to my enemies, since there is no wrong in my hands, may the God of our fathers look and bring judgment</a:t>
            </a: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a:latin typeface="微软雅黑" panose="020B0503020204020204" pitchFamily="34" charset="-122"/>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4680001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smtClean="0">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 12:1-40】</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18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那时　神的灵感动那三十个勇士的首领亚玛撒，他就说：“大卫啊，我们是归于你的；耶西的儿子啊，我们是帮助你的。愿你平平安安，愿帮助你的也都平安，因为你的　神帮助你。”大卫就收留他们，立他们作军长。</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Then the Spirit came upon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Amasai</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chief of the captains, and 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said:“We</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are yours, O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David;We</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are on your side, O son of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Jesse!Peace</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peace to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you,And</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peace to your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helpers!For</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your God helps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you.”So</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David received them, and made them captains of the troop.</a:t>
            </a:r>
          </a:p>
        </p:txBody>
      </p:sp>
    </p:spTree>
    <p:extLst>
      <p:ext uri="{BB962C8B-B14F-4D97-AF65-F5344CB8AC3E}">
        <p14:creationId xmlns:p14="http://schemas.microsoft.com/office/powerpoint/2010/main" val="4680001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smtClean="0">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 12:1-40】</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19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大卫从前与非利士人同去，要与扫罗争战，有些玛拿西人来投奔大卫，他们却没有帮助非利士人，因为非利士人的首领商议打发他们回去，说：“恐怕大卫拿我们的首级归降他的主人扫罗。” </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And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some from Manasseh defected to David when he was going with the Philistines to battle against Saul; but they did not help them, for the lords of the Philistines sent him away by agreement, saying, “He may defect to his master Saul and endanger our heads</a:t>
            </a: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a:latin typeface="微软雅黑" panose="020B0503020204020204" pitchFamily="34" charset="-122"/>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4680001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smtClean="0">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 12:1-40】</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20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大卫往洗革拉去的时候，有玛拿西人的千夫长押拿、约撒拔、耶叠、米迦勒、约撒拔、以利户、洗勒太，都来投奔他。</a:t>
            </a:r>
          </a:p>
          <a:p>
            <a:pPr marL="0" indent="0" algn="just">
              <a:lnSpc>
                <a:spcPct val="112000"/>
              </a:lnSpc>
              <a:buNone/>
            </a:pP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When he went to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Ziklag</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those of Manasseh who defected to him were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Adnah</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Jozabad</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Jediael</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Michael,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Jozabad</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Elihu</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and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Zillethai</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captains of the thousands who were from Manasseh.</a:t>
            </a:r>
          </a:p>
        </p:txBody>
      </p:sp>
    </p:spTree>
    <p:extLst>
      <p:ext uri="{BB962C8B-B14F-4D97-AF65-F5344CB8AC3E}">
        <p14:creationId xmlns:p14="http://schemas.microsoft.com/office/powerpoint/2010/main" val="4680001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smtClean="0">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 12:1-40】</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21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这些人帮助大卫攻击群贼。他们都是大能的勇士，且作军长</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And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they helped David against the bands of raiders, for they were all mighty men of valor, and they were captains in the army.</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22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那时，天天有人来帮助大卫，以致成了大军，如　神的军一样</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For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at that time they came to David day by day to help him, until it was a great army, like the army of God.</a:t>
            </a:r>
          </a:p>
        </p:txBody>
      </p:sp>
    </p:spTree>
    <p:extLst>
      <p:ext uri="{BB962C8B-B14F-4D97-AF65-F5344CB8AC3E}">
        <p14:creationId xmlns:p14="http://schemas.microsoft.com/office/powerpoint/2010/main" val="4680001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smtClean="0">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 12:1-40】</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23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预备打仗的兵来到希伯仑见大卫，要照着耶和华的话，将扫罗的国位归与大卫。他们的数目如下</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000" b="1" kern="100" dirty="0" smtClean="0">
                <a:latin typeface="微软雅黑" panose="020B0503020204020204" pitchFamily="34" charset="-122"/>
                <a:ea typeface="微软雅黑" panose="020B0503020204020204" pitchFamily="34" charset="-122"/>
                <a:cs typeface="Calibri" panose="020F0502020204030204" pitchFamily="34" charset="0"/>
              </a:rPr>
              <a:t>Now </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these were the numbers of the divisions that were equipped for war, and came to David at Hebron to turn over the kingdom of Saul to him, according to the word of the Lord:</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24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犹大支派，拿盾牌和枪预备打仗的，有六千八百人</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000" b="1" kern="100" dirty="0" smtClean="0">
                <a:latin typeface="微软雅黑" panose="020B0503020204020204" pitchFamily="34" charset="-122"/>
                <a:ea typeface="微软雅黑" panose="020B0503020204020204" pitchFamily="34" charset="-122"/>
                <a:cs typeface="Calibri" panose="020F0502020204030204" pitchFamily="34" charset="0"/>
              </a:rPr>
              <a:t>of </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the sons of Judah bearing shield and spear, six thousand eight hundred armed for war</a:t>
            </a:r>
            <a:r>
              <a:rPr lang="en-US" altLang="zh-CN" sz="3000" b="1" kern="100" dirty="0" smtClean="0">
                <a:latin typeface="微软雅黑" panose="020B0503020204020204" pitchFamily="34" charset="-122"/>
                <a:ea typeface="微软雅黑" panose="020B0503020204020204" pitchFamily="34" charset="-122"/>
                <a:cs typeface="Calibri" panose="020F0502020204030204" pitchFamily="34" charset="0"/>
              </a:rPr>
              <a:t>;</a:t>
            </a:r>
            <a:endParaRPr lang="en-US" altLang="zh-CN" sz="3000" b="1" kern="100" dirty="0">
              <a:latin typeface="微软雅黑" panose="020B0503020204020204" pitchFamily="34" charset="-122"/>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4680001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smtClean="0">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 12:1-40】</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25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西缅支派，能上阵大能的勇士，有七千一百人</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of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 sons of Simeon, mighty men of valor fit for war, seven thousand one hundred;</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26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利未支派有四千六百人</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of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 sons of Levi four thousand six hundred;</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27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耶何耶大是亚伦家的首领，跟从他的有三千七百人；</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Jehoiada</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leader of 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Aaronites</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and with him three thousand seven hundred</a:t>
            </a: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a:latin typeface="微软雅黑" panose="020B0503020204020204" pitchFamily="34" charset="-122"/>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4680001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smtClean="0">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 12:1-40】</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28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还有少年大能的勇士撒督，同着他的有族长二十二人。</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Zadok</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 young man, a valiant warrior, and from his father’s house twenty-two captains;</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29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便雅悯支派、扫罗的族弟兄也有三千人，他们向来大半归顺扫罗家</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of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 sons of Benjamin, relatives of Saul, three thousand (until then the greatest part of them had remained loyal to the house of Saul);</a:t>
            </a:r>
          </a:p>
        </p:txBody>
      </p:sp>
    </p:spTree>
    <p:extLst>
      <p:ext uri="{BB962C8B-B14F-4D97-AF65-F5344CB8AC3E}">
        <p14:creationId xmlns:p14="http://schemas.microsoft.com/office/powerpoint/2010/main" val="4680001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smtClean="0">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 12:1-40】</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30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以法莲支派、大能的勇士，在本族著名的有二万零八百人。</a:t>
            </a:r>
          </a:p>
          <a:p>
            <a:pPr marL="0" indent="0" algn="just">
              <a:lnSpc>
                <a:spcPct val="100000"/>
              </a:lnSpc>
              <a:buNone/>
            </a:pP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of the sons of Ephraim twenty thousand eight hundred, mighty men of valor, famous men throughout their father’s house;</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31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玛拿西半支派，册上有名的共一万八千人，都来立大卫作王</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of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 half-tribe of Manasseh eighteen thousand, who were designated by name to come and make David king;</a:t>
            </a:r>
          </a:p>
        </p:txBody>
      </p:sp>
    </p:spTree>
    <p:extLst>
      <p:ext uri="{BB962C8B-B14F-4D97-AF65-F5344CB8AC3E}">
        <p14:creationId xmlns:p14="http://schemas.microsoft.com/office/powerpoint/2010/main" val="4680001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smtClean="0">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 12:1-40】</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32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以萨迦支派有二百族长，都通达时务，知道以色列人所当行的，他们族弟兄都听从他们的命令。</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of the sons of Issachar who had understanding of the times, to know what Israel ought to do, their chiefs were two hundred; and all their brethren were at their command;</a:t>
            </a:r>
          </a:p>
          <a:p>
            <a:pPr marL="0" indent="0" algn="just">
              <a:lnSpc>
                <a:spcPct val="100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33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西布伦支派能上阵，用各样兵器打仗，行伍整齐，不生二心的，有五万人。</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of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Zebulun</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there were fifty thousand who went out to battle, expert in war with all weapons of war, stouthearted men who could keep ranks;</a:t>
            </a:r>
          </a:p>
        </p:txBody>
      </p:sp>
    </p:spTree>
    <p:extLst>
      <p:ext uri="{BB962C8B-B14F-4D97-AF65-F5344CB8AC3E}">
        <p14:creationId xmlns:p14="http://schemas.microsoft.com/office/powerpoint/2010/main" val="4680001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smtClean="0">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 12:1-40】</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34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拿弗他利支派有一千军长，跟从他们拿盾牌和枪的有三万七千人。</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of Naphtali one thousand captains, and with them thirty-seven thousand with shield and spear;</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35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但支派，能摆阵的有二万八千六百人。</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of 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Danites</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who could keep battle formation, twenty-eight thousand six hundred;</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36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亚设支派，能上阵打仗的有四万人。</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of Asher, those who could go out to war, able to keep battle formation, forty thousand;</a:t>
            </a:r>
          </a:p>
        </p:txBody>
      </p:sp>
    </p:spTree>
    <p:extLst>
      <p:ext uri="{BB962C8B-B14F-4D97-AF65-F5344CB8AC3E}">
        <p14:creationId xmlns:p14="http://schemas.microsoft.com/office/powerpoint/2010/main" val="4680001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smtClean="0">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 12:1-40】</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00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37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约旦河东的流便支派、迦得支派、玛拿西半支派，拿着各样兵器打仗的有十二万人</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00000"/>
              </a:lnSpc>
              <a:buNone/>
            </a:pPr>
            <a:r>
              <a:rPr lang="en-US" altLang="zh-CN" b="1" kern="100" dirty="0" smtClean="0">
                <a:latin typeface="微软雅黑" panose="020B0503020204020204" pitchFamily="34" charset="-122"/>
                <a:ea typeface="微软雅黑" panose="020B0503020204020204" pitchFamily="34" charset="-122"/>
                <a:cs typeface="Calibri" panose="020F0502020204030204" pitchFamily="34" charset="0"/>
              </a:rPr>
              <a:t>of </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the </a:t>
            </a:r>
            <a:r>
              <a:rPr lang="en-US" altLang="zh-CN" b="1" kern="100" dirty="0" err="1">
                <a:latin typeface="微软雅黑" panose="020B0503020204020204" pitchFamily="34" charset="-122"/>
                <a:ea typeface="微软雅黑" panose="020B0503020204020204" pitchFamily="34" charset="-122"/>
                <a:cs typeface="Calibri" panose="020F0502020204030204" pitchFamily="34" charset="0"/>
              </a:rPr>
              <a:t>Reubenites</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 and the </a:t>
            </a:r>
            <a:r>
              <a:rPr lang="en-US" altLang="zh-CN" b="1" kern="100" dirty="0" err="1">
                <a:latin typeface="微软雅黑" panose="020B0503020204020204" pitchFamily="34" charset="-122"/>
                <a:ea typeface="微软雅黑" panose="020B0503020204020204" pitchFamily="34" charset="-122"/>
                <a:cs typeface="Calibri" panose="020F0502020204030204" pitchFamily="34" charset="0"/>
              </a:rPr>
              <a:t>Gadites</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 and the half-tribe of Manasseh, from the other side of the Jordan, one hundred and twenty thousand armed for battle with every kind of weapon of war.</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38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以上都是能守行伍的战士。他们都诚心来到希伯仑，要立大卫作以色列的王；以色列其余的人也都一心要立大卫作王。</a:t>
            </a:r>
            <a:r>
              <a:rPr lang="en-US" altLang="zh-CN" sz="2700" b="1" kern="100" dirty="0">
                <a:latin typeface="微软雅黑" panose="020B0503020204020204" pitchFamily="34" charset="-122"/>
                <a:ea typeface="微软雅黑" panose="020B0503020204020204" pitchFamily="34" charset="-122"/>
                <a:cs typeface="Calibri" panose="020F0502020204030204" pitchFamily="34" charset="0"/>
              </a:rPr>
              <a:t>All these men of war, who could keep ranks, came to Hebron with a loyal heart, to make David king over all Israel; and all the rest of Israel were of one mind to make David king.</a:t>
            </a:r>
          </a:p>
        </p:txBody>
      </p:sp>
    </p:spTree>
    <p:extLst>
      <p:ext uri="{BB962C8B-B14F-4D97-AF65-F5344CB8AC3E}">
        <p14:creationId xmlns:p14="http://schemas.microsoft.com/office/powerpoint/2010/main" val="4680001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smtClean="0">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 12:1-40】</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39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他们在那里三日，与大卫一同吃喝，因为他们的族弟兄给他们预备了</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And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they were there with David three days, eating and drinking, for their brethren had prepared for them</a:t>
            </a: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a:latin typeface="微软雅黑" panose="020B0503020204020204" pitchFamily="34" charset="-122"/>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4680001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smtClean="0">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 12:1-40】</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40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靠近他们的人，以及以萨迦、西布伦、拿弗他利人，将许多面饼、无花果饼、干葡萄、酒、油，用驴、骆驼、骡子、牛驮来，又带了许多的牛和羊来，因为以色列人甚是欢乐</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Moreover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those who were near to them, from as far away as Issachar and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Zebulun</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and Naphtali, were bringing food on donkeys and camels, on mules and oxen—provisions of flour and cakes of figs and cakes of raisins, wine and oil and oxen and sheep abundantly, for there was joy in Israel.</a:t>
            </a:r>
          </a:p>
        </p:txBody>
      </p:sp>
    </p:spTree>
    <p:extLst>
      <p:ext uri="{BB962C8B-B14F-4D97-AF65-F5344CB8AC3E}">
        <p14:creationId xmlns:p14="http://schemas.microsoft.com/office/powerpoint/2010/main" val="4680001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50000"/>
              </a:lnSpc>
              <a:buNone/>
            </a:pPr>
            <a:r>
              <a:rPr lang="zh-CN" altLang="en-US" sz="3600" b="1" u="sng" kern="100" dirty="0" smtClean="0">
                <a:latin typeface="微软雅黑" panose="020B0503020204020204" pitchFamily="34" charset="-122"/>
                <a:ea typeface="微软雅黑" panose="020B0503020204020204" pitchFamily="34" charset="-122"/>
                <a:cs typeface="Calibri" panose="020F0502020204030204" pitchFamily="34" charset="0"/>
              </a:rPr>
              <a:t>经文</a:t>
            </a:r>
            <a:r>
              <a:rPr lang="zh-CN" altLang="en-US" sz="3600" b="1" u="sng" kern="100" dirty="0">
                <a:latin typeface="微软雅黑" panose="020B0503020204020204" pitchFamily="34" charset="-122"/>
                <a:ea typeface="微软雅黑" panose="020B0503020204020204" pitchFamily="34" charset="-122"/>
                <a:cs typeface="Calibri" panose="020F0502020204030204" pitchFamily="34" charset="0"/>
              </a:rPr>
              <a:t>简述：</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扫罗在世时</a:t>
            </a:r>
            <a:r>
              <a:rPr lang="zh-CN" altLang="en-US" sz="3600" b="1" kern="100" dirty="0" smtClean="0">
                <a:latin typeface="微软雅黑" panose="020B0503020204020204" pitchFamily="34" charset="-122"/>
                <a:ea typeface="微软雅黑" panose="020B0503020204020204" pitchFamily="34" charset="-122"/>
                <a:cs typeface="Calibri" panose="020F0502020204030204" pitchFamily="34" charset="0"/>
              </a:rPr>
              <a:t>，投奔逃亡的大卫的勇士；</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a:t>
            </a:r>
            <a:r>
              <a:rPr lang="en-US" altLang="zh-CN" sz="3600" b="1" kern="100" dirty="0" smtClean="0">
                <a:latin typeface="微软雅黑" panose="020B0503020204020204" pitchFamily="34" charset="-122"/>
                <a:ea typeface="微软雅黑" panose="020B0503020204020204" pitchFamily="34" charset="-122"/>
                <a:cs typeface="Calibri" panose="020F0502020204030204" pitchFamily="34" charset="0"/>
              </a:rPr>
              <a:t>1-22 </a:t>
            </a:r>
            <a:r>
              <a:rPr lang="zh-CN" altLang="en-US" sz="3600" b="1" kern="100" dirty="0" smtClean="0">
                <a:latin typeface="微软雅黑" panose="020B0503020204020204" pitchFamily="34" charset="-122"/>
                <a:ea typeface="微软雅黑" panose="020B0503020204020204" pitchFamily="34" charset="-122"/>
                <a:cs typeface="Calibri" panose="020F0502020204030204" pitchFamily="34" charset="0"/>
              </a:rPr>
              <a:t>节</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扫罗死后，各支派在希伯</a:t>
            </a:r>
            <a:r>
              <a:rPr lang="zh-CN" altLang="en-US" sz="3600" b="1" kern="100" dirty="0" smtClean="0">
                <a:latin typeface="微软雅黑" panose="020B0503020204020204" pitchFamily="34" charset="-122"/>
                <a:ea typeface="微软雅黑" panose="020B0503020204020204" pitchFamily="34" charset="-122"/>
                <a:cs typeface="Calibri" panose="020F0502020204030204" pitchFamily="34" charset="0"/>
              </a:rPr>
              <a:t>仑拥立大卫作以色列王</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600" b="1" kern="100" dirty="0" smtClean="0">
                <a:latin typeface="微软雅黑" panose="020B0503020204020204" pitchFamily="34" charset="-122"/>
                <a:ea typeface="微软雅黑" panose="020B0503020204020204" pitchFamily="34" charset="-122"/>
                <a:cs typeface="Calibri" panose="020F0502020204030204" pitchFamily="34" charset="0"/>
              </a:rPr>
              <a:t>（</a:t>
            </a:r>
            <a:r>
              <a:rPr lang="en-US" altLang="zh-CN" sz="3600" b="1" kern="100" dirty="0" smtClean="0">
                <a:latin typeface="微软雅黑" panose="020B0503020204020204" pitchFamily="34" charset="-122"/>
                <a:ea typeface="微软雅黑" panose="020B0503020204020204" pitchFamily="34" charset="-122"/>
                <a:cs typeface="Calibri" panose="020F0502020204030204" pitchFamily="34" charset="0"/>
              </a:rPr>
              <a:t>23</a:t>
            </a:r>
            <a:r>
              <a:rPr lang="en-US" altLang="zh-CN" sz="3600" b="1" kern="100" dirty="0" smtClean="0">
                <a:latin typeface="微软雅黑" panose="020B0503020204020204" pitchFamily="34" charset="-122"/>
                <a:ea typeface="微软雅黑" panose="020B0503020204020204" pitchFamily="34" charset="-122"/>
                <a:cs typeface="Calibri" panose="020F0502020204030204" pitchFamily="34" charset="0"/>
              </a:rPr>
              <a:t>-37</a:t>
            </a:r>
            <a:r>
              <a:rPr lang="zh-CN" altLang="en-US" sz="3600" b="1" kern="100" dirty="0" smtClean="0">
                <a:latin typeface="微软雅黑" panose="020B0503020204020204" pitchFamily="34" charset="-122"/>
                <a:ea typeface="微软雅黑" panose="020B0503020204020204" pitchFamily="34" charset="-122"/>
                <a:cs typeface="Calibri" panose="020F0502020204030204" pitchFamily="34" charset="0"/>
              </a:rPr>
              <a:t>节</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加冕</a:t>
            </a:r>
            <a:r>
              <a:rPr lang="zh-CN" altLang="en-US" sz="3600" b="1" kern="100" dirty="0" smtClean="0">
                <a:latin typeface="微软雅黑" panose="020B0503020204020204" pitchFamily="34" charset="-122"/>
                <a:ea typeface="微软雅黑" panose="020B0503020204020204" pitchFamily="34" charset="-122"/>
                <a:cs typeface="Calibri" panose="020F0502020204030204" pitchFamily="34" charset="0"/>
              </a:rPr>
              <a:t>庆典，以色列全民诚心拥立</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大卫为王。</a:t>
            </a:r>
            <a:r>
              <a:rPr lang="zh-CN" altLang="en-US" sz="3600" b="1" kern="100" dirty="0" smtClean="0">
                <a:latin typeface="微软雅黑" panose="020B0503020204020204" pitchFamily="34" charset="-122"/>
                <a:ea typeface="微软雅黑" panose="020B0503020204020204" pitchFamily="34" charset="-122"/>
                <a:cs typeface="Calibri" panose="020F0502020204030204" pitchFamily="34" charset="0"/>
              </a:rPr>
              <a:t>（</a:t>
            </a:r>
            <a:r>
              <a:rPr lang="en-US" altLang="zh-CN" sz="3600" b="1" kern="100" dirty="0" smtClean="0">
                <a:latin typeface="微软雅黑" panose="020B0503020204020204" pitchFamily="34" charset="-122"/>
                <a:ea typeface="微软雅黑" panose="020B0503020204020204" pitchFamily="34" charset="-122"/>
                <a:cs typeface="Calibri" panose="020F0502020204030204" pitchFamily="34" charset="0"/>
              </a:rPr>
              <a:t>38</a:t>
            </a:r>
            <a:r>
              <a:rPr lang="en-US" altLang="zh-CN" sz="3600" b="1" kern="100" dirty="0" smtClean="0">
                <a:latin typeface="微软雅黑" panose="020B0503020204020204" pitchFamily="34" charset="-122"/>
                <a:ea typeface="微软雅黑" panose="020B0503020204020204" pitchFamily="34" charset="-122"/>
                <a:cs typeface="Calibri" panose="020F0502020204030204" pitchFamily="34" charset="0"/>
              </a:rPr>
              <a:t>-40</a:t>
            </a:r>
            <a:r>
              <a:rPr lang="zh-CN" altLang="en-US" sz="3600" b="1" kern="100" dirty="0" smtClean="0">
                <a:latin typeface="微软雅黑" panose="020B0503020204020204" pitchFamily="34" charset="-122"/>
                <a:ea typeface="微软雅黑" panose="020B0503020204020204" pitchFamily="34" charset="-122"/>
                <a:cs typeface="Calibri" panose="020F0502020204030204" pitchFamily="34" charset="0"/>
              </a:rPr>
              <a:t>节） </a:t>
            </a:r>
            <a:endParaRPr lang="zh-CN" altLang="en-US" sz="3600" b="1" kern="100" dirty="0">
              <a:latin typeface="微软雅黑" panose="020B0503020204020204" pitchFamily="34" charset="-122"/>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7337350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50000"/>
              </a:lnSpc>
              <a:buNone/>
            </a:pPr>
            <a:r>
              <a:rPr lang="zh-CN" altLang="en-US" sz="3600" b="1" u="sng" kern="100" dirty="0" smtClean="0">
                <a:latin typeface="微软雅黑" panose="020B0503020204020204" pitchFamily="34" charset="-122"/>
                <a:ea typeface="微软雅黑" panose="020B0503020204020204" pitchFamily="34" charset="-122"/>
                <a:cs typeface="Calibri" panose="020F0502020204030204" pitchFamily="34" charset="0"/>
              </a:rPr>
              <a:t>投奔</a:t>
            </a:r>
            <a:r>
              <a:rPr lang="zh-CN" altLang="en-US" sz="3600" b="1" u="sng" kern="100" dirty="0">
                <a:latin typeface="微软雅黑" panose="020B0503020204020204" pitchFamily="34" charset="-122"/>
                <a:ea typeface="微软雅黑" panose="020B0503020204020204" pitchFamily="34" charset="-122"/>
                <a:cs typeface="Calibri" panose="020F0502020204030204" pitchFamily="34" charset="0"/>
              </a:rPr>
              <a:t>大卫的勇士</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不图谋自己的私利</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顺服神的旨意</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信心的选择</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a:t>
            </a:r>
            <a:r>
              <a:rPr lang="zh-CN" altLang="en-US" sz="3600" b="1" kern="100" dirty="0" smtClean="0">
                <a:latin typeface="微软雅黑" panose="020B0503020204020204" pitchFamily="34" charset="-122"/>
                <a:ea typeface="微软雅黑" panose="020B0503020204020204" pitchFamily="34" charset="-122"/>
                <a:cs typeface="Calibri" panose="020F0502020204030204" pitchFamily="34" charset="0"/>
              </a:rPr>
              <a:t>不徇私情</a:t>
            </a:r>
            <a:endParaRPr lang="zh-CN" altLang="en-US" sz="3600" b="1" kern="100" dirty="0">
              <a:latin typeface="微软雅黑" panose="020B0503020204020204" pitchFamily="34" charset="-122"/>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37983710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50000"/>
              </a:lnSpc>
              <a:buNone/>
            </a:pPr>
            <a:r>
              <a:rPr lang="zh-CN" altLang="en-US" sz="3600" b="1" u="sng" kern="100" dirty="0" smtClean="0">
                <a:latin typeface="微软雅黑" panose="020B0503020204020204" pitchFamily="34" charset="-122"/>
                <a:ea typeface="微软雅黑" panose="020B0503020204020204" pitchFamily="34" charset="-122"/>
                <a:cs typeface="Calibri" panose="020F0502020204030204" pitchFamily="34" charset="0"/>
              </a:rPr>
              <a:t>投奔</a:t>
            </a:r>
            <a:r>
              <a:rPr lang="zh-CN" altLang="en-US" sz="3600" b="1" u="sng" kern="100" dirty="0">
                <a:latin typeface="微软雅黑" panose="020B0503020204020204" pitchFamily="34" charset="-122"/>
                <a:ea typeface="微软雅黑" panose="020B0503020204020204" pitchFamily="34" charset="-122"/>
                <a:cs typeface="Calibri" panose="020F0502020204030204" pitchFamily="34" charset="0"/>
              </a:rPr>
              <a:t>大卫的勇士</a:t>
            </a:r>
          </a:p>
          <a:p>
            <a:pPr algn="just">
              <a:lnSpc>
                <a:spcPct val="150000"/>
              </a:lnSpc>
            </a:pPr>
            <a:r>
              <a:rPr lang="zh-CN" altLang="en-US" sz="3600" b="1" kern="100" dirty="0" smtClean="0">
                <a:latin typeface="微软雅黑" panose="020B0503020204020204" pitchFamily="34" charset="-122"/>
                <a:ea typeface="微软雅黑" panose="020B0503020204020204" pitchFamily="34" charset="-122"/>
                <a:cs typeface="Calibri" panose="020F0502020204030204" pitchFamily="34" charset="0"/>
              </a:rPr>
              <a:t></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没有二心</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各有所长（恩赐的多样性）</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同心合意</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如同神的军队</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大卫对来投奔的勇士的反应</a:t>
            </a:r>
          </a:p>
        </p:txBody>
      </p:sp>
    </p:spTree>
    <p:extLst>
      <p:ext uri="{BB962C8B-B14F-4D97-AF65-F5344CB8AC3E}">
        <p14:creationId xmlns:p14="http://schemas.microsoft.com/office/powerpoint/2010/main" val="7676778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55" y="0"/>
            <a:ext cx="9144000" cy="6858000"/>
          </a:xfrm>
        </p:spPr>
        <p:txBody>
          <a:bodyPr>
            <a:noAutofit/>
          </a:bodyPr>
          <a:lstStyle/>
          <a:p>
            <a:pPr marL="0" indent="0" algn="just">
              <a:lnSpc>
                <a:spcPct val="120000"/>
              </a:lnSpc>
              <a:buNone/>
            </a:pPr>
            <a:r>
              <a:rPr lang="zh-CN" altLang="en-US" sz="3000" b="1" u="sng" kern="100" dirty="0" smtClean="0">
                <a:latin typeface="微软雅黑" panose="020B0503020204020204" pitchFamily="34" charset="-122"/>
                <a:ea typeface="微软雅黑" panose="020B0503020204020204" pitchFamily="34" charset="-122"/>
                <a:cs typeface="Calibri" panose="020F0502020204030204" pitchFamily="34" charset="0"/>
              </a:rPr>
              <a:t>问题讨论：</a:t>
            </a:r>
          </a:p>
          <a:p>
            <a:pPr marL="514350" indent="-514350" algn="just">
              <a:lnSpc>
                <a:spcPct val="120000"/>
              </a:lnSpc>
              <a:buAutoNum type="arabicParenR"/>
            </a:pP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t>
            </a:r>
            <a:r>
              <a:rPr lang="zh-CN" altLang="en-US" sz="3200" b="1" kern="100" dirty="0">
                <a:latin typeface="微软雅黑" panose="020B0503020204020204" pitchFamily="34" charset="-122"/>
                <a:ea typeface="微软雅黑" panose="020B0503020204020204" pitchFamily="34" charset="-122"/>
                <a:cs typeface="Calibri" panose="020F0502020204030204" pitchFamily="34" charset="0"/>
              </a:rPr>
              <a:t>从跟从大卫的勇士们身上，可以看到哪些“神的军队”的特点？哪一特点让我尤其印象深刻</a:t>
            </a:r>
            <a:r>
              <a:rPr lang="zh-CN" altLang="en-US" sz="3200" b="1" kern="100" dirty="0" smtClean="0">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endParaRPr>
          </a:p>
          <a:p>
            <a:pPr marL="514350" indent="-514350" algn="just">
              <a:lnSpc>
                <a:spcPct val="120000"/>
              </a:lnSpc>
              <a:buAutoNum type="arabicParenR"/>
            </a:pPr>
            <a:endParaRPr lang="zh-CN" altLang="en-US" sz="800" b="1" kern="100" dirty="0">
              <a:latin typeface="微软雅黑" panose="020B0503020204020204" pitchFamily="34" charset="-122"/>
              <a:ea typeface="微软雅黑" panose="020B0503020204020204" pitchFamily="34" charset="-122"/>
              <a:cs typeface="Calibri" panose="020F0502020204030204" pitchFamily="34" charset="0"/>
            </a:endParaRPr>
          </a:p>
          <a:p>
            <a:pPr marL="514350" indent="-514350" algn="just">
              <a:lnSpc>
                <a:spcPct val="120000"/>
              </a:lnSpc>
              <a:buAutoNum type="arabicParenR"/>
            </a:pPr>
            <a:r>
              <a:rPr lang="zh-CN" altLang="en-US" sz="3200" b="1" kern="100" dirty="0">
                <a:latin typeface="微软雅黑" panose="020B0503020204020204" pitchFamily="34" charset="-122"/>
                <a:ea typeface="微软雅黑" panose="020B0503020204020204" pitchFamily="34" charset="-122"/>
                <a:cs typeface="Calibri" panose="020F0502020204030204" pitchFamily="34" charset="0"/>
              </a:rPr>
              <a:t>经文特别提到 “以萨迦支派，有二百族长，都通达时务”， 什么是“通达时务”？</a:t>
            </a:r>
            <a:r>
              <a:rPr lang="zh-CN" altLang="en-US" sz="3200" b="1" kern="100" dirty="0" smtClean="0">
                <a:latin typeface="微软雅黑" panose="020B0503020204020204" pitchFamily="34" charset="-122"/>
                <a:ea typeface="微软雅黑" panose="020B0503020204020204" pitchFamily="34" charset="-122"/>
                <a:cs typeface="Calibri" panose="020F0502020204030204" pitchFamily="34" charset="0"/>
              </a:rPr>
              <a:t>“通达时务”</a:t>
            </a:r>
            <a:r>
              <a:rPr lang="zh-CN" altLang="en-US" sz="3200" b="1" kern="100" dirty="0">
                <a:latin typeface="微软雅黑" panose="020B0503020204020204" pitchFamily="34" charset="-122"/>
                <a:ea typeface="微软雅黑" panose="020B0503020204020204" pitchFamily="34" charset="-122"/>
                <a:cs typeface="Calibri" panose="020F0502020204030204" pitchFamily="34" charset="0"/>
              </a:rPr>
              <a:t>为什么必要？今天的我们应怎样“通达时务”</a:t>
            </a:r>
            <a:r>
              <a:rPr lang="zh-CN" altLang="en-US" sz="3200" b="1" kern="100" dirty="0" smtClean="0">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endParaRPr>
          </a:p>
          <a:p>
            <a:pPr marL="514350" indent="-514350" algn="just">
              <a:lnSpc>
                <a:spcPct val="120000"/>
              </a:lnSpc>
              <a:buAutoNum type="arabicParenR"/>
            </a:pPr>
            <a:endParaRPr lang="zh-CN" altLang="en-US" sz="800" b="1" kern="100" dirty="0">
              <a:latin typeface="微软雅黑" panose="020B0503020204020204" pitchFamily="34" charset="-122"/>
              <a:ea typeface="微软雅黑" panose="020B0503020204020204" pitchFamily="34" charset="-122"/>
              <a:cs typeface="Calibri" panose="020F0502020204030204" pitchFamily="34" charset="0"/>
            </a:endParaRPr>
          </a:p>
          <a:p>
            <a:pPr marL="514350" indent="-514350" algn="just">
              <a:lnSpc>
                <a:spcPct val="120000"/>
              </a:lnSpc>
              <a:buAutoNum type="arabicParenR"/>
            </a:pP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t>
            </a:r>
            <a:r>
              <a:rPr lang="zh-CN" altLang="en-US" sz="3200" b="1" kern="100" dirty="0">
                <a:latin typeface="微软雅黑" panose="020B0503020204020204" pitchFamily="34" charset="-122"/>
                <a:ea typeface="微软雅黑" panose="020B0503020204020204" pitchFamily="34" charset="-122"/>
                <a:cs typeface="Calibri" panose="020F0502020204030204" pitchFamily="34" charset="0"/>
              </a:rPr>
              <a:t>分享自己曾作出的，违背世人标准的人生选择？当时为什么作出这样的选择？</a:t>
            </a:r>
          </a:p>
          <a:p>
            <a:pPr marL="514350" indent="-514350" algn="just">
              <a:lnSpc>
                <a:spcPct val="120000"/>
              </a:lnSpc>
              <a:buAutoNum type="arabicParenR"/>
            </a:pPr>
            <a:endParaRPr lang="zh-CN" altLang="en-US" sz="3200" b="1" kern="100" dirty="0">
              <a:latin typeface="微软雅黑" panose="020B0503020204020204" pitchFamily="34" charset="-122"/>
              <a:ea typeface="微软雅黑" panose="020B0503020204020204" pitchFamily="34" charset="-122"/>
              <a:cs typeface="Calibri" panose="020F0502020204030204" pitchFamily="34" charset="0"/>
            </a:endParaRPr>
          </a:p>
          <a:p>
            <a:pPr marL="514350" indent="-514350" algn="just">
              <a:lnSpc>
                <a:spcPct val="120000"/>
              </a:lnSpc>
              <a:buAutoNum type="arabicParenR"/>
            </a:pPr>
            <a:endParaRPr lang="zh-CN" altLang="en-US" sz="3200" b="1" kern="100" dirty="0">
              <a:latin typeface="微软雅黑" panose="020B0503020204020204" pitchFamily="34" charset="-122"/>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11173611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90589</TotalTime>
  <Words>1941</Words>
  <Application>Microsoft Office PowerPoint</Application>
  <PresentationFormat>全屏显示(4:3)</PresentationFormat>
  <Paragraphs>108</Paragraphs>
  <Slides>25</Slides>
  <Notes>0</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Windows 用户</dc:creator>
  <cp:lastModifiedBy>user</cp:lastModifiedBy>
  <cp:revision>2601</cp:revision>
  <dcterms:created xsi:type="dcterms:W3CDTF">2014-02-25T17:54:08Z</dcterms:created>
  <dcterms:modified xsi:type="dcterms:W3CDTF">2026-10-09T21:37:54Z</dcterms:modified>
</cp:coreProperties>
</file>