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918" r:id="rId2"/>
    <p:sldId id="3920" r:id="rId3"/>
    <p:sldId id="3923" r:id="rId4"/>
    <p:sldId id="3924" r:id="rId5"/>
    <p:sldId id="3921" r:id="rId6"/>
    <p:sldId id="3925" r:id="rId7"/>
    <p:sldId id="3926" r:id="rId8"/>
    <p:sldId id="3922" r:id="rId9"/>
    <p:sldId id="3927" r:id="rId10"/>
    <p:sldId id="3928" r:id="rId11"/>
    <p:sldId id="3929" r:id="rId12"/>
    <p:sldId id="3930" r:id="rId1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312" y="-61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2026/8/30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2026/8/30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2026/8/30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2026/8/30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2026/8/30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2026/8/30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2026/8/30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灵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意解经的影响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俄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利根：寓意解经的高峰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“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好撒玛利亚人”的寓意解经</a:t>
            </a:r>
          </a:p>
        </p:txBody>
      </p:sp>
    </p:spTree>
    <p:extLst>
      <p:ext uri="{BB962C8B-B14F-4D97-AF65-F5344CB8AC3E}">
        <p14:creationId xmlns:p14="http://schemas.microsoft.com/office/powerpoint/2010/main" val="158092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•	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祭司与利未人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象征律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法（祭司）和先知（利未人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）。</a:t>
            </a: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•	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好撒玛利亚人：代表基督自己，祂亲自来到世上拯救绝望中的罪人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•	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包裹伤口的油与酒：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象征宝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血与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圣餐。</a:t>
            </a: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•	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驮伤者的牲口：基督的身体。</a:t>
            </a:r>
          </a:p>
        </p:txBody>
      </p:sp>
    </p:spTree>
    <p:extLst>
      <p:ext uri="{BB962C8B-B14F-4D97-AF65-F5344CB8AC3E}">
        <p14:creationId xmlns:p14="http://schemas.microsoft.com/office/powerpoint/2010/main" val="113118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•	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客店（旅店）：指接纳罪人的教会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•	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店主与两个银钱：店主代表教会的管理者（使徒或牧者），两个银钱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则象征蕴含圣父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与圣子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的真理。</a:t>
            </a: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•	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撒玛利亚人承诺归来：预表基督在末世的第二次再临与赏赐。 </a:t>
            </a:r>
          </a:p>
        </p:txBody>
      </p:sp>
    </p:spTree>
    <p:extLst>
      <p:ext uri="{BB962C8B-B14F-4D97-AF65-F5344CB8AC3E}">
        <p14:creationId xmlns:p14="http://schemas.microsoft.com/office/powerpoint/2010/main" val="113118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8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“好撒玛利亚人”灵意解经的问题：</a:t>
            </a:r>
            <a:endParaRPr lang="en-US" altLang="zh-CN" sz="38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742950" indent="-742950" algn="l">
              <a:lnSpc>
                <a:spcPct val="150000"/>
              </a:lnSpc>
              <a:buAutoNum type="arabicPeriod"/>
            </a:pPr>
            <a:r>
              <a:rPr lang="zh-CN" altLang="en-US" sz="3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最大</a:t>
            </a: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的问题：把主耶稣明确的重点忽略</a:t>
            </a:r>
            <a:r>
              <a:rPr lang="zh-CN" altLang="en-US" sz="3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了。</a:t>
            </a:r>
            <a:endParaRPr lang="en-US" altLang="zh-CN" sz="38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742950" indent="-742950" algn="l">
              <a:lnSpc>
                <a:spcPct val="150000"/>
              </a:lnSpc>
              <a:buAutoNum type="arabicPeriod"/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742950" indent="-742950" algn="l">
              <a:lnSpc>
                <a:spcPct val="150000"/>
              </a:lnSpc>
              <a:buAutoNum type="arabicPeriod" startAt="2"/>
            </a:pPr>
            <a:r>
              <a:rPr lang="zh-CN" altLang="en-US" sz="3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让</a:t>
            </a: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基督徒把“圣经原意”和“神学联想”</a:t>
            </a:r>
            <a:r>
              <a:rPr lang="zh-CN" altLang="en-US" sz="3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混为一谈。</a:t>
            </a:r>
            <a:endParaRPr lang="en-US" altLang="zh-CN" sz="38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742950" indent="-742950" algn="l">
              <a:lnSpc>
                <a:spcPct val="150000"/>
              </a:lnSpc>
              <a:buAutoNum type="arabicPeriod" startAt="2"/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3.	</a:t>
            </a: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容易使“属灵”变成</a:t>
            </a:r>
            <a:r>
              <a:rPr lang="zh-CN" altLang="en-US" sz="3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“脱离现实”。</a:t>
            </a:r>
            <a:endParaRPr lang="zh-CN" altLang="en-US" sz="3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66865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路加福音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Luke 10:30-35】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30 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耶稣回答说：“有一个人从耶路撒冷下耶利哥去，落在强盗手中。他们剥去他的衣裳，把他打个半死，就丢下他走了。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Then Jesus answered and said: “A certain man went down from Jerusalem to Jericho, and fell among thieves, who stripped him of his clothing, wounded him, and departed, leaving him half dead.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31 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偶然有一个祭司从这条路下来，看见他，就从那边过去了。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Now by chance a certain priest came down that road. And when he saw him, he passed by on the other side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endParaRPr lang="en-US" altLang="zh-CN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1654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路加福音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Luke 10:30-35】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32 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又有一个利未人来到这地方，看见他，也照样从那边过去了</a:t>
            </a:r>
            <a:r>
              <a:rPr lang="zh-CN" altLang="en-US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  <a:endParaRPr lang="en-US" altLang="zh-CN" sz="3200" b="1" spc="100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Likewise 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a Levite, when he arrived at the place, came and looked, and passed by on the other side.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33 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惟有一个撒玛利亚人行路来到那里，看见他，就动了慈心</a:t>
            </a:r>
            <a:r>
              <a:rPr lang="zh-CN" altLang="en-US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，</a:t>
            </a:r>
            <a:endParaRPr lang="en-US" altLang="zh-CN" sz="3200" b="1" spc="100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But 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a certain Samaritan, as he journeyed, came where he was. And when he saw him, he had compassion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endParaRPr lang="en-US" altLang="zh-CN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75743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路加福音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Luke 10:30-35】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34 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上前用油和酒倒在他的伤处，包裹好了，扶他骑上自己的牲口，带到店里去照应他</a:t>
            </a:r>
            <a:r>
              <a:rPr lang="zh-CN" altLang="en-US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  <a:endParaRPr lang="en-US" altLang="zh-CN" sz="3200" b="1" spc="100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So 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he went to him and bandaged his wounds, pouring on oil and wine; and he set him on his own animal, brought him to an inn, and took care of him.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35 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第二天，拿出二钱银子来交给店主说：‘你且照应他，此外所费用的，我回来必还你。’</a:t>
            </a:r>
          </a:p>
          <a:p>
            <a:pPr algn="l">
              <a:lnSpc>
                <a:spcPct val="100000"/>
              </a:lnSpc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On the next day, when he departed, he took out two denarii, gave them to the innkeeper, and said to him, ‘Take care of him; and whatever more you spend, when I come again, I will repay you.’</a:t>
            </a:r>
          </a:p>
        </p:txBody>
      </p:sp>
    </p:spTree>
    <p:extLst>
      <p:ext uri="{BB962C8B-B14F-4D97-AF65-F5344CB8AC3E}">
        <p14:creationId xmlns:p14="http://schemas.microsoft.com/office/powerpoint/2010/main" val="575743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俄利根的寓意对应关系</a:t>
            </a:r>
          </a:p>
          <a:p>
            <a:pPr algn="l">
              <a:lnSpc>
                <a:spcPct val="150000"/>
              </a:lnSpc>
            </a:pP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•	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受伤的旅客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象征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人类的始祖亚当，也就是全人类。</a:t>
            </a:r>
          </a:p>
          <a:p>
            <a:pPr algn="l">
              <a:lnSpc>
                <a:spcPct val="150000"/>
              </a:lnSpc>
            </a:pP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•	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从耶路撒冷下到耶利哥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象征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亚当从天堂（耶路撒冷）坠落、走向堕落世界（耶利哥）的过程。</a:t>
            </a:r>
          </a:p>
          <a:p>
            <a:pPr algn="l">
              <a:lnSpc>
                <a:spcPct val="150000"/>
              </a:lnSpc>
            </a:pP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•	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強盗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：代表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魔鬼与罪恶势力，对人进行攻击并造成靈性上的重伤。</a:t>
            </a:r>
          </a:p>
        </p:txBody>
      </p:sp>
    </p:spTree>
    <p:extLst>
      <p:ext uri="{BB962C8B-B14F-4D97-AF65-F5344CB8AC3E}">
        <p14:creationId xmlns:p14="http://schemas.microsoft.com/office/powerpoint/2010/main" val="205641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俄利根的寓意对应关系</a:t>
            </a:r>
          </a:p>
          <a:p>
            <a:pPr algn="l">
              <a:lnSpc>
                <a:spcPct val="150000"/>
              </a:lnSpc>
            </a:pP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•	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祭司与利未人：象征旧约的律法（祭司）和先知（利未人），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他们无力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提供真正的拯救。</a:t>
            </a:r>
          </a:p>
          <a:p>
            <a:pPr algn="l">
              <a:lnSpc>
                <a:spcPct val="150000"/>
              </a:lnSpc>
            </a:pP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•	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好撒玛利亚人：代表基督自己，祂亲自来到世上拯救绝望中的罪人。</a:t>
            </a:r>
          </a:p>
          <a:p>
            <a:pPr algn="l">
              <a:lnSpc>
                <a:spcPct val="150000"/>
              </a:lnSpc>
            </a:pP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•	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包裹伤口的油与酒：象征基督医治人的恩典、圣灵的安慰或圣礼（如宝血与圣餐）。</a:t>
            </a:r>
          </a:p>
          <a:p>
            <a:pPr algn="l">
              <a:lnSpc>
                <a:spcPct val="150000"/>
              </a:lnSpc>
            </a:pP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•	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驮伤者的牲口：基督的身体。</a:t>
            </a:r>
          </a:p>
        </p:txBody>
      </p:sp>
    </p:spTree>
    <p:extLst>
      <p:ext uri="{BB962C8B-B14F-4D97-AF65-F5344CB8AC3E}">
        <p14:creationId xmlns:p14="http://schemas.microsoft.com/office/powerpoint/2010/main" val="2715646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俄利根的寓意对应关系</a:t>
            </a:r>
          </a:p>
          <a:p>
            <a:pPr algn="l">
              <a:lnSpc>
                <a:spcPct val="150000"/>
              </a:lnSpc>
            </a:pP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•	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客店（旅店）：指接纳罪人的教会。</a:t>
            </a:r>
          </a:p>
          <a:p>
            <a:pPr algn="l">
              <a:lnSpc>
                <a:spcPct val="150000"/>
              </a:lnSpc>
            </a:pP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•	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店主与两个银钱：店主代表教会的管理者（使徒或牧者），两个银钱则被俄利根解释为蕴含着关于圣父与圣子的宝贵真理。</a:t>
            </a:r>
          </a:p>
          <a:p>
            <a:pPr algn="l">
              <a:lnSpc>
                <a:spcPct val="150000"/>
              </a:lnSpc>
            </a:pP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•	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撒玛利亚人承诺归来：预表基督在末世的第二次再临与赏赐。 </a:t>
            </a:r>
            <a:endParaRPr lang="en-US" altLang="zh-CN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15646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8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问题</a:t>
            </a:r>
            <a:r>
              <a:rPr lang="zh-CN" altLang="en-US" sz="38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讨论：</a:t>
            </a:r>
            <a:endParaRPr lang="en-US" altLang="zh-CN" sz="38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3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“好撒玛利亚人”的每个</a:t>
            </a: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灵意解释所带来的积极（合乎圣经教导）和消极（不合乎圣经教导）的影响？</a:t>
            </a:r>
            <a:endParaRPr lang="zh-CN" altLang="en-US" sz="3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35266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•	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受伤的旅客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象征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人类的始祖亚当，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也象征全人类。</a:t>
            </a: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•	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从耶路撒冷下到耶利哥：象征亚当从天堂（耶路撒冷）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坠落到堕落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世界（耶利哥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）。</a:t>
            </a: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•	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強盗：代表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魔鬼，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对人进行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攻击伤害。</a:t>
            </a: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76374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15565</TotalTime>
  <Words>471</Words>
  <Application>Microsoft Office PowerPoint</Application>
  <PresentationFormat>全屏显示(4:3)</PresentationFormat>
  <Paragraphs>58</Paragraphs>
  <Slides>12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13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1428</cp:revision>
  <dcterms:created xsi:type="dcterms:W3CDTF">2018-02-16T18:09:56Z</dcterms:created>
  <dcterms:modified xsi:type="dcterms:W3CDTF">2026-08-30T06:54:14Z</dcterms:modified>
</cp:coreProperties>
</file>