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18" r:id="rId2"/>
    <p:sldId id="3936" r:id="rId3"/>
    <p:sldId id="3939" r:id="rId4"/>
    <p:sldId id="3938" r:id="rId5"/>
    <p:sldId id="3940" r:id="rId6"/>
    <p:sldId id="3941" r:id="rId7"/>
    <p:sldId id="3942" r:id="rId8"/>
    <p:sldId id="3943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054" autoAdjust="0"/>
    <p:restoredTop sz="94660"/>
  </p:normalViewPr>
  <p:slideViewPr>
    <p:cSldViewPr snapToGrid="0">
      <p:cViewPr>
        <p:scale>
          <a:sx n="90" d="100"/>
          <a:sy n="90" d="100"/>
        </p:scale>
        <p:origin x="-312" y="-61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459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35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23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18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77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36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96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42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40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95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04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8BE71-93B8-4E6C-B256-1FF6E6ECD4B6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74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200000"/>
              </a:lnSpc>
            </a:pP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”三位一体“ 教义的形成与</a:t>
            </a: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发展</a:t>
            </a:r>
            <a:endParaRPr lang="zh-CN" altLang="en-US" sz="3600" b="1" u="sng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圣经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中的“三位一体”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独一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的神</a:t>
            </a:r>
            <a:r>
              <a:rPr lang="zh-CN" altLang="en-US" sz="30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（申 </a:t>
            </a:r>
            <a:r>
              <a:rPr lang="en-US" altLang="zh-CN" sz="30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6:4</a:t>
            </a:r>
            <a:r>
              <a:rPr lang="zh-CN" altLang="en-US" sz="30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父、子、圣灵都被称为神，但有位格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的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分别</a:t>
            </a:r>
            <a:r>
              <a:rPr lang="zh-CN" altLang="en-US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（太 </a:t>
            </a:r>
            <a:r>
              <a:rPr lang="en-US" altLang="zh-CN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3:16–17</a:t>
            </a:r>
            <a:r>
              <a:rPr lang="zh-CN" altLang="en-US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；太 </a:t>
            </a:r>
            <a:r>
              <a:rPr lang="en-US" altLang="zh-CN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28:19</a:t>
            </a:r>
            <a:r>
              <a:rPr lang="zh-CN" altLang="en-US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；林</a:t>
            </a:r>
            <a:r>
              <a:rPr lang="zh-CN" altLang="en-US" sz="30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后 </a:t>
            </a:r>
            <a:r>
              <a:rPr lang="en-US" altLang="zh-CN" sz="30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13:13</a:t>
            </a:r>
            <a:r>
              <a:rPr lang="zh-CN" altLang="en-US" sz="30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子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与灵的神性</a:t>
            </a:r>
            <a:r>
              <a:rPr lang="zh-CN" altLang="en-US" sz="30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（约 </a:t>
            </a:r>
            <a:r>
              <a:rPr lang="en-US" altLang="zh-CN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1:1</a:t>
            </a:r>
            <a:r>
              <a:rPr lang="zh-CN" altLang="en-US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；约 </a:t>
            </a:r>
            <a:r>
              <a:rPr lang="en-US" altLang="zh-CN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20:28</a:t>
            </a:r>
            <a:r>
              <a:rPr lang="zh-CN" altLang="en-US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；腓 </a:t>
            </a:r>
            <a:r>
              <a:rPr lang="en-US" altLang="zh-CN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2:6</a:t>
            </a:r>
            <a:r>
              <a:rPr lang="zh-CN" altLang="en-US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；来 </a:t>
            </a:r>
            <a:r>
              <a:rPr lang="en-US" altLang="zh-CN" sz="30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1:3</a:t>
            </a:r>
            <a:r>
              <a:rPr lang="zh-CN" altLang="en-US" sz="30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；徒 </a:t>
            </a:r>
            <a:r>
              <a:rPr lang="en-US" altLang="zh-CN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5:3–4</a:t>
            </a:r>
            <a:r>
              <a:rPr lang="zh-CN" altLang="en-US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；林前 </a:t>
            </a:r>
            <a:r>
              <a:rPr lang="en-US" altLang="zh-CN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2:10–11</a:t>
            </a:r>
            <a:r>
              <a:rPr lang="zh-CN" altLang="en-US" sz="30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  <a:endParaRPr lang="zh-CN" altLang="en-US" sz="30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092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“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三位一体”教义的历史发展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使徒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与护教士时期（</a:t>
            </a: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1-2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世纪）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错误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的君主论（</a:t>
            </a:r>
            <a:r>
              <a:rPr lang="en-US" altLang="zh-CN" sz="3600" b="1" spc="100" dirty="0" err="1">
                <a:solidFill>
                  <a:schemeClr val="bg1"/>
                </a:solidFill>
                <a:ea typeface="微软雅黑" panose="020B0503020204020204" pitchFamily="34" charset="-122"/>
              </a:rPr>
              <a:t>Monarchianism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）（</a:t>
            </a: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2-3 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世纪）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特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土良与俄利根（</a:t>
            </a: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2-3 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世纪）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异端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亚流与尼西亚会议（</a:t>
            </a: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4 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世纪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263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“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三位一体”教义的历史发展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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	卡帕多奇亚教父与君士坦丁堡会议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奥古斯丁（公元</a:t>
            </a: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354-430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东西方的分歧：</a:t>
            </a:r>
            <a:r>
              <a:rPr lang="en-US" altLang="zh-CN" sz="3600" b="1" spc="100" dirty="0" err="1">
                <a:solidFill>
                  <a:schemeClr val="bg1"/>
                </a:solidFill>
                <a:ea typeface="微软雅黑" panose="020B0503020204020204" pitchFamily="34" charset="-122"/>
              </a:rPr>
              <a:t>Filioque</a:t>
            </a:r>
            <a:endParaRPr lang="en-US" altLang="zh-CN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中世纪与宗教改革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近代</a:t>
            </a:r>
          </a:p>
        </p:txBody>
      </p:sp>
    </p:spTree>
    <p:extLst>
      <p:ext uri="{BB962C8B-B14F-4D97-AF65-F5344CB8AC3E}">
        <p14:creationId xmlns:p14="http://schemas.microsoft.com/office/powerpoint/2010/main" val="37587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067290"/>
              </p:ext>
            </p:extLst>
          </p:nvPr>
        </p:nvGraphicFramePr>
        <p:xfrm>
          <a:off x="59267" y="67732"/>
          <a:ext cx="9084734" cy="74444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5533"/>
                <a:gridCol w="1981200"/>
                <a:gridCol w="5588001"/>
              </a:tblGrid>
              <a:tr h="57149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错误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主要主张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sz="32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后果</a:t>
                      </a:r>
                      <a:endParaRPr lang="en-US" sz="320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</a:tr>
              <a:tr h="3230041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形态论</a:t>
                      </a:r>
                      <a:endParaRPr lang="en-US" sz="320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（撒伯流主义）</a:t>
                      </a:r>
                      <a:endParaRPr lang="en-US" sz="320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一位神，不同阶段的三种显现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父、子、灵之间没有真正的位格关系；基督在客西马尼的祷告、在十字架上的呼喊变成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了</a:t>
                      </a:r>
                      <a:r>
                        <a:rPr lang="zh-CN" altLang="en-US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“虚伪表演”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；</a:t>
                      </a: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神的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爱</a:t>
                      </a:r>
                      <a:r>
                        <a:rPr lang="zh-CN" altLang="en-US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成为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不</a:t>
                      </a: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涉及关系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的</a:t>
                      </a:r>
                      <a:r>
                        <a:rPr lang="zh-CN" altLang="en-US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空洞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概念；</a:t>
                      </a:r>
                      <a:r>
                        <a:rPr lang="zh-CN" altLang="en-US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r>
                        <a:rPr lang="en-US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“</a:t>
                      </a: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父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受苦</a:t>
                      </a:r>
                      <a:r>
                        <a:rPr lang="en-US" sz="3200" dirty="0" err="1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Patripassianism</a:t>
                      </a:r>
                      <a:r>
                        <a:rPr lang="zh-CN" altLang="en-US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”</a:t>
                      </a:r>
                      <a:r>
                        <a:rPr lang="en-US" alt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……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</a:tr>
              <a:tr h="3403602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亚流主义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（从属论）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子是被造的，低于父</a:t>
                      </a:r>
                      <a:endParaRPr lang="en-US" sz="320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基督不是神，救恩就没有保障；敬拜基督成了拜被造之物，等于偶像崇拜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028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764811"/>
              </p:ext>
            </p:extLst>
          </p:nvPr>
        </p:nvGraphicFramePr>
        <p:xfrm>
          <a:off x="59267" y="67732"/>
          <a:ext cx="9084734" cy="67902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0666"/>
                <a:gridCol w="1964267"/>
                <a:gridCol w="4749801"/>
              </a:tblGrid>
              <a:tr h="645023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错误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主要主张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sz="32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后果</a:t>
                      </a:r>
                      <a:endParaRPr lang="en-US" sz="320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</a:tr>
              <a:tr h="2034562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动力论的君主论</a:t>
                      </a:r>
                      <a:r>
                        <a:rPr lang="en-US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/</a:t>
                      </a: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一神论派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基督只是人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十字架只是榜样，没有赎罪的能力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；</a:t>
                      </a:r>
                      <a:endParaRPr lang="en-US" altLang="zh-CN" sz="3200" dirty="0" smtClean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圣经</a:t>
                      </a: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对基督的宣告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被</a:t>
                      </a:r>
                      <a:r>
                        <a:rPr lang="zh-CN" altLang="en-US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架空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</a:tr>
              <a:tr h="198959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三神论（</a:t>
                      </a:r>
                      <a:r>
                        <a:rPr lang="en-US" sz="32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Tritheism</a:t>
                      </a:r>
                      <a:r>
                        <a:rPr lang="zh-CN" sz="32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）</a:t>
                      </a:r>
                      <a:endParaRPr lang="en-US" sz="320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三</a:t>
                      </a: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个神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违反神的独一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；</a:t>
                      </a:r>
                      <a:endParaRPr lang="en-US" altLang="zh-CN" sz="3200" dirty="0" smtClean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导致</a:t>
                      </a: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神的位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格分裂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</a:tr>
              <a:tr h="2121093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否认圣灵位格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圣灵只是一种能力或影响力</a:t>
                      </a:r>
                      <a:endParaRPr lang="en-US" sz="320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圣灵不能被敬拜；信徒与神的联系失去根基。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315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否认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圣灵的神性</a:t>
            </a: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，带来的严重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的</a:t>
            </a: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后果</a:t>
            </a:r>
            <a:endParaRPr lang="en-US" altLang="zh-CN" sz="3600" b="1" u="sng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圣灵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若只是被造之物或一种力量，我们就不能敬拜祂，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救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恩的应用会失去根基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圣经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的权威会被削弱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三位一体的教义被拆毁</a:t>
            </a: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843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当今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教会对“三位一体”的诠释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正统立场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当今常见的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错误</a:t>
            </a:r>
            <a:endParaRPr lang="en-US" altLang="zh-CN" sz="3600" b="1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261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问题讨论：</a:t>
            </a:r>
            <a:endParaRPr lang="en-US" altLang="zh-CN" sz="3600" b="1" u="sng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人们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常用水的“固，液，气”三态、鸡蛋、太阳等比喻来讲解三位一体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。</a:t>
            </a:r>
            <a:endParaRPr lang="en-US" altLang="zh-CN" sz="3600" b="1" spc="10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3600" b="1" spc="100" smtClean="0">
                <a:solidFill>
                  <a:schemeClr val="bg1"/>
                </a:solidFill>
                <a:ea typeface="微软雅黑" panose="020B0503020204020204" pitchFamily="34" charset="-122"/>
              </a:rPr>
              <a:t>请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讨论：这些比喻各自可能带来什么误解？你认为我们应该怎样向别人解释三位一体，才能既通俗易懂又不偏差？</a:t>
            </a:r>
          </a:p>
        </p:txBody>
      </p:sp>
    </p:spTree>
    <p:extLst>
      <p:ext uri="{BB962C8B-B14F-4D97-AF65-F5344CB8AC3E}">
        <p14:creationId xmlns:p14="http://schemas.microsoft.com/office/powerpoint/2010/main" val="339186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15647</TotalTime>
  <Words>423</Words>
  <Application>Microsoft Office PowerPoint</Application>
  <PresentationFormat>全屏显示(4:3)</PresentationFormat>
  <Paragraphs>52</Paragraphs>
  <Slides>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Barnabas Feng</dc:creator>
  <cp:lastModifiedBy>user</cp:lastModifiedBy>
  <cp:revision>1451</cp:revision>
  <dcterms:created xsi:type="dcterms:W3CDTF">2018-02-16T18:09:56Z</dcterms:created>
  <dcterms:modified xsi:type="dcterms:W3CDTF">2026-10-17T23:05:06Z</dcterms:modified>
</cp:coreProperties>
</file>