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936" r:id="rId2"/>
    <p:sldId id="3938" r:id="rId3"/>
    <p:sldId id="3940" r:id="rId4"/>
    <p:sldId id="3942" r:id="rId5"/>
    <p:sldId id="3943" r:id="rId6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054" autoAdjust="0"/>
    <p:restoredTop sz="94660"/>
  </p:normalViewPr>
  <p:slideViewPr>
    <p:cSldViewPr snapToGrid="0">
      <p:cViewPr>
        <p:scale>
          <a:sx n="60" d="100"/>
          <a:sy n="60" d="100"/>
        </p:scale>
        <p:origin x="-125" y="-85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459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352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8239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5189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778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8361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9669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428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406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95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04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8BE71-93B8-4E6C-B256-1FF6E6ECD4B6}" type="datetimeFigureOut">
              <a:rPr lang="zh-CN" altLang="en-US" smtClean="0"/>
              <a:t>2026/10/24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A37F7B-FA3F-4D66-AD08-677F8825BD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74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“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三位一体”教义的历史发展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使徒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与护教士时期（</a:t>
            </a:r>
            <a:r>
              <a:rPr lang="en-US" altLang="zh-CN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1-3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世纪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异端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亚流与尼西亚会议（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4 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世纪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  <a:endParaRPr lang="en-US" altLang="zh-CN" sz="36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奥古斯丁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（公元</a:t>
            </a:r>
            <a:r>
              <a:rPr lang="en-US" altLang="zh-CN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354-430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东西方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的分歧：</a:t>
            </a:r>
            <a:r>
              <a:rPr lang="en-US" altLang="zh-CN" sz="3600" b="1" spc="100" dirty="0" err="1">
                <a:solidFill>
                  <a:schemeClr val="bg1"/>
                </a:solidFill>
                <a:ea typeface="微软雅黑" panose="020B0503020204020204" pitchFamily="34" charset="-122"/>
              </a:rPr>
              <a:t>Filioque</a:t>
            </a:r>
            <a:endParaRPr lang="en-US" altLang="zh-CN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中世纪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与宗教改革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近代</a:t>
            </a: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263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040746"/>
              </p:ext>
            </p:extLst>
          </p:nvPr>
        </p:nvGraphicFramePr>
        <p:xfrm>
          <a:off x="59267" y="67732"/>
          <a:ext cx="9084734" cy="72280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5533"/>
                <a:gridCol w="1981200"/>
                <a:gridCol w="5588001"/>
              </a:tblGrid>
              <a:tr h="571494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错误</a:t>
                      </a:r>
                      <a:endParaRPr lang="en-US" sz="30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主要主张</a:t>
                      </a:r>
                      <a:endParaRPr lang="en-US" sz="30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0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后果</a:t>
                      </a:r>
                      <a:endParaRPr lang="en-US" sz="30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  <a:tr h="3230041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0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形态论</a:t>
                      </a:r>
                      <a:endParaRPr lang="en-US" sz="300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0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（撒伯流主义）</a:t>
                      </a:r>
                      <a:endParaRPr lang="en-US" sz="30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一位神，不同阶段的三种显现</a:t>
                      </a:r>
                      <a:endParaRPr lang="en-US" sz="30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父、子、灵之间没有真正的位格关系；基督在客西马尼的祷告、在十字架上的呼喊变成</a:t>
                      </a:r>
                      <a:r>
                        <a:rPr lang="zh-CN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了</a:t>
                      </a:r>
                      <a:r>
                        <a:rPr lang="zh-CN" altLang="en-US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“虚伪表演”</a:t>
                      </a:r>
                      <a:r>
                        <a:rPr lang="zh-CN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；</a:t>
                      </a: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神的</a:t>
                      </a:r>
                      <a:r>
                        <a:rPr lang="zh-CN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爱</a:t>
                      </a:r>
                      <a:r>
                        <a:rPr lang="zh-CN" altLang="en-US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成为</a:t>
                      </a:r>
                      <a:r>
                        <a:rPr lang="zh-CN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不</a:t>
                      </a: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涉及关系</a:t>
                      </a:r>
                      <a:r>
                        <a:rPr lang="zh-CN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的</a:t>
                      </a:r>
                      <a:r>
                        <a:rPr lang="zh-CN" altLang="en-US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空洞</a:t>
                      </a:r>
                      <a:r>
                        <a:rPr lang="zh-CN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概念；</a:t>
                      </a:r>
                      <a:r>
                        <a:rPr lang="zh-CN" altLang="en-US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“</a:t>
                      </a: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父</a:t>
                      </a:r>
                      <a:r>
                        <a:rPr lang="zh-CN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受苦</a:t>
                      </a:r>
                      <a:r>
                        <a:rPr lang="en-US" sz="3000" dirty="0" err="1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Patripassianism</a:t>
                      </a:r>
                      <a:r>
                        <a:rPr lang="zh-CN" altLang="en-US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”</a:t>
                      </a:r>
                      <a:r>
                        <a:rPr lang="en-US" altLang="zh-CN" sz="30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……</a:t>
                      </a:r>
                      <a:endParaRPr lang="en-US" sz="30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  <a:tr h="340360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亚流主义</a:t>
                      </a:r>
                      <a:endParaRPr lang="en-US" sz="3000" dirty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（从属论）</a:t>
                      </a:r>
                      <a:endParaRPr lang="en-US" sz="30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子是被造的，低于父</a:t>
                      </a:r>
                      <a:endParaRPr lang="en-US" sz="30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0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基督不是神，救恩就没有保障；敬拜基督成了拜被造之物，等于偶像崇拜</a:t>
                      </a:r>
                      <a:endParaRPr lang="en-US" sz="30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028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043327"/>
              </p:ext>
            </p:extLst>
          </p:nvPr>
        </p:nvGraphicFramePr>
        <p:xfrm>
          <a:off x="59267" y="67732"/>
          <a:ext cx="9084734" cy="67902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0666"/>
                <a:gridCol w="1964267"/>
                <a:gridCol w="4749801"/>
              </a:tblGrid>
              <a:tr h="645023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错误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主要主张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</a:pP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后果</a:t>
                      </a:r>
                      <a:endParaRPr lang="en-US" sz="32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  <a:tr h="2034562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动力论的君主论</a:t>
                      </a:r>
                      <a:r>
                        <a:rPr lang="en-US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/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一神论派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基督只是人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十字架只是榜样，没有赎罪的能力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；</a:t>
                      </a:r>
                      <a:endParaRPr lang="en-US" altLang="zh-CN" sz="3200" dirty="0" smtClean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圣经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对基督的宣告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被</a:t>
                      </a:r>
                      <a:r>
                        <a:rPr lang="zh-CN" altLang="en-US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无视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  <a:tr h="1989590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三神论（</a:t>
                      </a:r>
                      <a:r>
                        <a:rPr lang="en-US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Tritheism</a:t>
                      </a: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）</a:t>
                      </a:r>
                      <a:endParaRPr lang="en-US" sz="32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三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个神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违反神的独一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；</a:t>
                      </a:r>
                      <a:endParaRPr lang="en-US" altLang="zh-CN" sz="3200" dirty="0" smtClean="0"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导致</a:t>
                      </a: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神的位</a:t>
                      </a:r>
                      <a:r>
                        <a:rPr lang="zh-CN" sz="3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格分裂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  <a:tr h="2121093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否认圣灵位格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圣灵只是一种能力或影响力</a:t>
                      </a:r>
                      <a:endParaRPr lang="en-US" sz="320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sz="3200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圣灵不能被敬拜；信徒与神的联系失去根基。</a:t>
                      </a:r>
                      <a:endParaRPr lang="en-US" sz="3200" dirty="0">
                        <a:effectLst/>
                        <a:latin typeface="微软雅黑" pitchFamily="34" charset="-122"/>
                        <a:ea typeface="微软雅黑" pitchFamily="34" charset="-122"/>
                        <a:cs typeface="Calibri"/>
                      </a:endParaRPr>
                    </a:p>
                  </a:txBody>
                  <a:tcPr marL="3846" marR="3846" marT="3846" marB="3846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315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当今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教会对“三位一体”的诠释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正统立场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	当今常见</a:t>
            </a: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的异端</a:t>
            </a:r>
            <a:endParaRPr lang="en-US" altLang="zh-CN" sz="36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1028700" lvl="1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耶稣独一派（</a:t>
            </a:r>
            <a:r>
              <a:rPr lang="en-US" altLang="zh-CN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Oneness Pentecostalism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）</a:t>
            </a:r>
          </a:p>
          <a:p>
            <a:pPr marL="1028700" lvl="1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耶和华见证人</a:t>
            </a:r>
          </a:p>
          <a:p>
            <a:pPr marL="1028700" lvl="1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摩门教</a:t>
            </a:r>
          </a:p>
          <a:p>
            <a:pPr marL="1028700" lvl="1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自由派的一神论派</a:t>
            </a:r>
            <a:r>
              <a:rPr lang="en-US" altLang="zh-CN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/“</a:t>
            </a:r>
            <a:r>
              <a:rPr lang="zh-CN" altLang="en-US" sz="32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泛爱派</a:t>
            </a:r>
            <a:r>
              <a:rPr lang="zh-CN" altLang="en-US" sz="32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” </a:t>
            </a:r>
            <a:endParaRPr lang="zh-CN" altLang="en-US" sz="32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3600" b="1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9261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5">
                  <a:lumMod val="50000"/>
                </a:schemeClr>
              </a:gs>
              <a:gs pos="74000">
                <a:schemeClr val="accent5">
                  <a:lumMod val="75000"/>
                </a:schemeClr>
              </a:gs>
              <a:gs pos="83000">
                <a:schemeClr val="accent5">
                  <a:lumMod val="75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18900000" scaled="1"/>
            <a:tileRect/>
          </a:gradFill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回顾三位一体的教义史</a:t>
            </a:r>
            <a:r>
              <a:rPr lang="zh-CN" altLang="en-US" sz="3600" b="1" u="sng" spc="100" dirty="0">
                <a:solidFill>
                  <a:schemeClr val="bg1"/>
                </a:solidFill>
                <a:ea typeface="微软雅黑" panose="020B0503020204020204" pitchFamily="34" charset="-122"/>
              </a:rPr>
              <a:t>，对今天基督徒的</a:t>
            </a:r>
            <a:r>
              <a:rPr lang="zh-CN" altLang="en-US" sz="3600" b="1" u="sng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现实意义</a:t>
            </a:r>
            <a:endParaRPr lang="en-US" altLang="zh-CN" sz="3600" b="1" u="sng" spc="100" dirty="0" smtClean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坚固信仰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根基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辨识今天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的异端和偏差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正确地敬</a:t>
            </a:r>
            <a:r>
              <a:rPr lang="zh-CN" altLang="en-US" sz="3600" b="1" spc="100" dirty="0">
                <a:solidFill>
                  <a:schemeClr val="bg1"/>
                </a:solidFill>
                <a:ea typeface="微软雅黑" panose="020B0503020204020204" pitchFamily="34" charset="-122"/>
              </a:rPr>
              <a:t>拜、祷告与团契</a:t>
            </a:r>
          </a:p>
          <a:p>
            <a:pPr marL="571500" indent="-571500" algn="l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b="1" spc="1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敬畏而谦卑</a:t>
            </a:r>
            <a:endParaRPr lang="zh-CN" altLang="en-US" sz="3600" b="1" spc="1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186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15732</TotalTime>
  <Words>266</Words>
  <Application>Microsoft Office PowerPoint</Application>
  <PresentationFormat>全屏显示(4:3)</PresentationFormat>
  <Paragraphs>44</Paragraphs>
  <Slides>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Barnabas Feng</dc:creator>
  <cp:lastModifiedBy>user</cp:lastModifiedBy>
  <cp:revision>1456</cp:revision>
  <dcterms:created xsi:type="dcterms:W3CDTF">2018-02-16T18:09:56Z</dcterms:created>
  <dcterms:modified xsi:type="dcterms:W3CDTF">2026-10-25T02:41:45Z</dcterms:modified>
</cp:coreProperties>
</file>